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90" r:id="rId2"/>
    <p:sldId id="383" r:id="rId3"/>
    <p:sldId id="377" r:id="rId4"/>
    <p:sldId id="378" r:id="rId5"/>
    <p:sldId id="379" r:id="rId6"/>
    <p:sldId id="380" r:id="rId7"/>
    <p:sldId id="384" r:id="rId8"/>
    <p:sldId id="463" r:id="rId9"/>
    <p:sldId id="464" r:id="rId10"/>
    <p:sldId id="458" r:id="rId11"/>
    <p:sldId id="459" r:id="rId12"/>
    <p:sldId id="454" r:id="rId13"/>
    <p:sldId id="456" r:id="rId14"/>
    <p:sldId id="457" r:id="rId15"/>
    <p:sldId id="431" r:id="rId16"/>
    <p:sldId id="460" r:id="rId17"/>
    <p:sldId id="404" r:id="rId18"/>
    <p:sldId id="408" r:id="rId19"/>
    <p:sldId id="424" r:id="rId20"/>
    <p:sldId id="461" r:id="rId21"/>
    <p:sldId id="462" r:id="rId22"/>
    <p:sldId id="452" r:id="rId23"/>
    <p:sldId id="468" r:id="rId24"/>
    <p:sldId id="466" r:id="rId25"/>
    <p:sldId id="471" r:id="rId26"/>
    <p:sldId id="472" r:id="rId27"/>
    <p:sldId id="475" r:id="rId28"/>
    <p:sldId id="473" r:id="rId29"/>
    <p:sldId id="474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6" r:id="rId40"/>
    <p:sldId id="470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2" autoAdjust="0"/>
    <p:restoredTop sz="94660"/>
  </p:normalViewPr>
  <p:slideViewPr>
    <p:cSldViewPr>
      <p:cViewPr>
        <p:scale>
          <a:sx n="94" d="100"/>
          <a:sy n="94" d="100"/>
        </p:scale>
        <p:origin x="-6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0A4C2-154C-4B5A-8AEE-80027623190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D248BA3F-14B0-4C4E-A2A7-B1422909139C}">
      <dgm:prSet phldrT="[ข้อความ]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</a:t>
          </a:r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คุณภาพของผู้เรียน</a:t>
          </a:r>
        </a:p>
      </dgm:t>
    </dgm:pt>
    <dgm:pt modelId="{D8CFECBF-5DE0-47BF-8190-A305AEB6F912}" type="parTrans" cxnId="{116AE7DB-E728-4BFE-9F71-84560A92DC9A}">
      <dgm:prSet/>
      <dgm:spPr/>
      <dgm:t>
        <a:bodyPr/>
        <a:lstStyle/>
        <a:p>
          <a:endParaRPr lang="th-TH"/>
        </a:p>
      </dgm:t>
    </dgm:pt>
    <dgm:pt modelId="{7807BF90-4DD4-4A10-9D14-E04DB2B7183A}" type="sibTrans" cxnId="{116AE7DB-E728-4BFE-9F71-84560A92DC9A}">
      <dgm:prSet/>
      <dgm:spPr/>
      <dgm:t>
        <a:bodyPr/>
        <a:lstStyle/>
        <a:p>
          <a:endParaRPr lang="th-TH"/>
        </a:p>
      </dgm:t>
    </dgm:pt>
    <dgm:pt modelId="{7720BFDE-134E-4084-B4DB-79F911A6A4A3}">
      <dgm:prSet phldrT="[ข้อความ]"/>
      <dgm:spPr>
        <a:solidFill>
          <a:srgbClr val="CCFFFF"/>
        </a:solidFill>
        <a:ln>
          <a:solidFill>
            <a:srgbClr val="C00000"/>
          </a:solidFill>
        </a:ln>
      </dgm:spPr>
      <dgm:t>
        <a:bodyPr/>
        <a:lstStyle/>
        <a:p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</a:t>
          </a:r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กระบวนการบริหารและการจัดการ</a:t>
          </a:r>
        </a:p>
      </dgm:t>
    </dgm:pt>
    <dgm:pt modelId="{9E6AB0A9-36FB-4E83-8634-5D2A658CEA9A}" type="parTrans" cxnId="{2CA71D38-3B29-4B8A-A87A-B2975A3A48FA}">
      <dgm:prSet/>
      <dgm:spPr/>
      <dgm:t>
        <a:bodyPr/>
        <a:lstStyle/>
        <a:p>
          <a:endParaRPr lang="th-TH"/>
        </a:p>
      </dgm:t>
    </dgm:pt>
    <dgm:pt modelId="{30F17047-9CCA-4014-AAA6-2A4224338CDF}" type="sibTrans" cxnId="{2CA71D38-3B29-4B8A-A87A-B2975A3A48FA}">
      <dgm:prSet/>
      <dgm:spPr/>
      <dgm:t>
        <a:bodyPr/>
        <a:lstStyle/>
        <a:p>
          <a:endParaRPr lang="th-TH"/>
        </a:p>
      </dgm:t>
    </dgm:pt>
    <dgm:pt modelId="{CA882806-F362-457E-A13B-61321B761D15}">
      <dgm:prSet phldrT="[ข้อความ]"/>
      <dgm:spPr>
        <a:solidFill>
          <a:srgbClr val="FFCCFF"/>
        </a:solidFill>
        <a:ln>
          <a:solidFill>
            <a:srgbClr val="C00000"/>
          </a:solidFill>
        </a:ln>
      </dgm:spPr>
      <dgm:t>
        <a:bodyPr/>
        <a:lstStyle/>
        <a:p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</a:t>
          </a:r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การจัดการเรียนการสอนที่เน้นผู้เรียนเป็นสำคัญ</a:t>
          </a:r>
        </a:p>
      </dgm:t>
    </dgm:pt>
    <dgm:pt modelId="{F7B4AC3D-A2F9-4CEE-A302-C2B25872676D}" type="parTrans" cxnId="{8E75888D-C792-4003-BDD6-0A85BDB448FA}">
      <dgm:prSet/>
      <dgm:spPr/>
      <dgm:t>
        <a:bodyPr/>
        <a:lstStyle/>
        <a:p>
          <a:endParaRPr lang="th-TH"/>
        </a:p>
      </dgm:t>
    </dgm:pt>
    <dgm:pt modelId="{D1B8E04D-C65A-4227-87DF-CB1E83DE8DEC}" type="sibTrans" cxnId="{8E75888D-C792-4003-BDD6-0A85BDB448FA}">
      <dgm:prSet/>
      <dgm:spPr/>
      <dgm:t>
        <a:bodyPr/>
        <a:lstStyle/>
        <a:p>
          <a:endParaRPr lang="th-TH"/>
        </a:p>
      </dgm:t>
    </dgm:pt>
    <dgm:pt modelId="{F9990CAA-6748-41CB-9AC6-CF0DB6411C29}" type="pres">
      <dgm:prSet presAssocID="{8B90A4C2-154C-4B5A-8AEE-8002762319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D2A70FC-1F56-4964-9331-0DCDFABE1BC0}" type="pres">
      <dgm:prSet presAssocID="{D248BA3F-14B0-4C4E-A2A7-B1422909139C}" presName="parentLin" presStyleCnt="0"/>
      <dgm:spPr/>
    </dgm:pt>
    <dgm:pt modelId="{50B67C5E-80C7-4967-9CE7-FBEC1246EFA5}" type="pres">
      <dgm:prSet presAssocID="{D248BA3F-14B0-4C4E-A2A7-B1422909139C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EA6C0B7C-C35F-409B-8502-31DE0D977D0E}" type="pres">
      <dgm:prSet presAssocID="{D248BA3F-14B0-4C4E-A2A7-B142290913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141E77-642C-4134-A205-452AA30244B0}" type="pres">
      <dgm:prSet presAssocID="{D248BA3F-14B0-4C4E-A2A7-B1422909139C}" presName="negativeSpace" presStyleCnt="0"/>
      <dgm:spPr/>
    </dgm:pt>
    <dgm:pt modelId="{1D1FEB5C-C884-4F32-9F8E-CE4D8ABEC7EA}" type="pres">
      <dgm:prSet presAssocID="{D248BA3F-14B0-4C4E-A2A7-B1422909139C}" presName="childText" presStyleLbl="conFgAcc1" presStyleIdx="0" presStyleCnt="3">
        <dgm:presLayoutVars>
          <dgm:bulletEnabled val="1"/>
        </dgm:presLayoutVars>
      </dgm:prSet>
      <dgm:spPr/>
    </dgm:pt>
    <dgm:pt modelId="{6DB78B26-22BC-4FED-9C74-1D508F5C6EB5}" type="pres">
      <dgm:prSet presAssocID="{7807BF90-4DD4-4A10-9D14-E04DB2B7183A}" presName="spaceBetweenRectangles" presStyleCnt="0"/>
      <dgm:spPr/>
    </dgm:pt>
    <dgm:pt modelId="{BB7B7F83-292E-4583-B6D8-969EF69E6957}" type="pres">
      <dgm:prSet presAssocID="{7720BFDE-134E-4084-B4DB-79F911A6A4A3}" presName="parentLin" presStyleCnt="0"/>
      <dgm:spPr/>
    </dgm:pt>
    <dgm:pt modelId="{456BD246-76B3-4EEF-BB0B-B4D7316961CE}" type="pres">
      <dgm:prSet presAssocID="{7720BFDE-134E-4084-B4DB-79F911A6A4A3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8C4A65FE-FC82-4562-896B-0E470E0DE590}" type="pres">
      <dgm:prSet presAssocID="{7720BFDE-134E-4084-B4DB-79F911A6A4A3}" presName="parentText" presStyleLbl="node1" presStyleIdx="1" presStyleCnt="3" custScaleX="12558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CC1B5-38AC-4948-ABCB-6DFF4DB761AD}" type="pres">
      <dgm:prSet presAssocID="{7720BFDE-134E-4084-B4DB-79F911A6A4A3}" presName="negativeSpace" presStyleCnt="0"/>
      <dgm:spPr/>
    </dgm:pt>
    <dgm:pt modelId="{61B691C6-7DA4-48A0-96C0-9F8A44561CC4}" type="pres">
      <dgm:prSet presAssocID="{7720BFDE-134E-4084-B4DB-79F911A6A4A3}" presName="childText" presStyleLbl="conFgAcc1" presStyleIdx="1" presStyleCnt="3">
        <dgm:presLayoutVars>
          <dgm:bulletEnabled val="1"/>
        </dgm:presLayoutVars>
      </dgm:prSet>
      <dgm:spPr/>
    </dgm:pt>
    <dgm:pt modelId="{6CFA303C-4D7B-48CA-AB64-1572ABF9EDA3}" type="pres">
      <dgm:prSet presAssocID="{30F17047-9CCA-4014-AAA6-2A4224338CDF}" presName="spaceBetweenRectangles" presStyleCnt="0"/>
      <dgm:spPr/>
    </dgm:pt>
    <dgm:pt modelId="{05741CD2-559F-4135-8FAC-4BC30DBBF166}" type="pres">
      <dgm:prSet presAssocID="{CA882806-F362-457E-A13B-61321B761D15}" presName="parentLin" presStyleCnt="0"/>
      <dgm:spPr/>
    </dgm:pt>
    <dgm:pt modelId="{CA6AC7A1-67C4-43B6-8A10-E19EF5DF3855}" type="pres">
      <dgm:prSet presAssocID="{CA882806-F362-457E-A13B-61321B761D15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7BC4E580-C334-4E55-A461-574EE4FAA4FD}" type="pres">
      <dgm:prSet presAssocID="{CA882806-F362-457E-A13B-61321B761D15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6E42FD-AD94-4B57-BEBD-1D15F157970A}" type="pres">
      <dgm:prSet presAssocID="{CA882806-F362-457E-A13B-61321B761D15}" presName="negativeSpace" presStyleCnt="0"/>
      <dgm:spPr/>
    </dgm:pt>
    <dgm:pt modelId="{F1376DA5-17D2-4B95-87A6-EBF0863EA32D}" type="pres">
      <dgm:prSet presAssocID="{CA882806-F362-457E-A13B-61321B761D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231C25-D604-4B75-9A46-B04E97AA2778}" type="presOf" srcId="{CA882806-F362-457E-A13B-61321B761D15}" destId="{7BC4E580-C334-4E55-A461-574EE4FAA4FD}" srcOrd="1" destOrd="0" presId="urn:microsoft.com/office/officeart/2005/8/layout/list1"/>
    <dgm:cxn modelId="{116AE7DB-E728-4BFE-9F71-84560A92DC9A}" srcId="{8B90A4C2-154C-4B5A-8AEE-80027623190D}" destId="{D248BA3F-14B0-4C4E-A2A7-B1422909139C}" srcOrd="0" destOrd="0" parTransId="{D8CFECBF-5DE0-47BF-8190-A305AEB6F912}" sibTransId="{7807BF90-4DD4-4A10-9D14-E04DB2B7183A}"/>
    <dgm:cxn modelId="{2CA71D38-3B29-4B8A-A87A-B2975A3A48FA}" srcId="{8B90A4C2-154C-4B5A-8AEE-80027623190D}" destId="{7720BFDE-134E-4084-B4DB-79F911A6A4A3}" srcOrd="1" destOrd="0" parTransId="{9E6AB0A9-36FB-4E83-8634-5D2A658CEA9A}" sibTransId="{30F17047-9CCA-4014-AAA6-2A4224338CDF}"/>
    <dgm:cxn modelId="{ECFBE1BD-1D99-41C4-8B82-8A334FA1B80C}" type="presOf" srcId="{7720BFDE-134E-4084-B4DB-79F911A6A4A3}" destId="{8C4A65FE-FC82-4562-896B-0E470E0DE590}" srcOrd="1" destOrd="0" presId="urn:microsoft.com/office/officeart/2005/8/layout/list1"/>
    <dgm:cxn modelId="{A4FA88D6-609E-4220-9251-F581E6468D1D}" type="presOf" srcId="{D248BA3F-14B0-4C4E-A2A7-B1422909139C}" destId="{EA6C0B7C-C35F-409B-8502-31DE0D977D0E}" srcOrd="1" destOrd="0" presId="urn:microsoft.com/office/officeart/2005/8/layout/list1"/>
    <dgm:cxn modelId="{8E75888D-C792-4003-BDD6-0A85BDB448FA}" srcId="{8B90A4C2-154C-4B5A-8AEE-80027623190D}" destId="{CA882806-F362-457E-A13B-61321B761D15}" srcOrd="2" destOrd="0" parTransId="{F7B4AC3D-A2F9-4CEE-A302-C2B25872676D}" sibTransId="{D1B8E04D-C65A-4227-87DF-CB1E83DE8DEC}"/>
    <dgm:cxn modelId="{D1A67845-3EDC-4778-A507-FCCDB841A212}" type="presOf" srcId="{8B90A4C2-154C-4B5A-8AEE-80027623190D}" destId="{F9990CAA-6748-41CB-9AC6-CF0DB6411C29}" srcOrd="0" destOrd="0" presId="urn:microsoft.com/office/officeart/2005/8/layout/list1"/>
    <dgm:cxn modelId="{77975D2C-8A4A-4543-96CE-87DA7E62764F}" type="presOf" srcId="{D248BA3F-14B0-4C4E-A2A7-B1422909139C}" destId="{50B67C5E-80C7-4967-9CE7-FBEC1246EFA5}" srcOrd="0" destOrd="0" presId="urn:microsoft.com/office/officeart/2005/8/layout/list1"/>
    <dgm:cxn modelId="{AC0C327F-47BE-4D2E-AB32-47A8FD0A54A1}" type="presOf" srcId="{CA882806-F362-457E-A13B-61321B761D15}" destId="{CA6AC7A1-67C4-43B6-8A10-E19EF5DF3855}" srcOrd="0" destOrd="0" presId="urn:microsoft.com/office/officeart/2005/8/layout/list1"/>
    <dgm:cxn modelId="{CE068D62-B85A-4861-8745-97E681E3CA95}" type="presOf" srcId="{7720BFDE-134E-4084-B4DB-79F911A6A4A3}" destId="{456BD246-76B3-4EEF-BB0B-B4D7316961CE}" srcOrd="0" destOrd="0" presId="urn:microsoft.com/office/officeart/2005/8/layout/list1"/>
    <dgm:cxn modelId="{1169A328-1D43-49F0-826E-17FB384137EB}" type="presParOf" srcId="{F9990CAA-6748-41CB-9AC6-CF0DB6411C29}" destId="{3D2A70FC-1F56-4964-9331-0DCDFABE1BC0}" srcOrd="0" destOrd="0" presId="urn:microsoft.com/office/officeart/2005/8/layout/list1"/>
    <dgm:cxn modelId="{FBC7A1D0-8BB7-49CE-8A78-DD2EBEF71F03}" type="presParOf" srcId="{3D2A70FC-1F56-4964-9331-0DCDFABE1BC0}" destId="{50B67C5E-80C7-4967-9CE7-FBEC1246EFA5}" srcOrd="0" destOrd="0" presId="urn:microsoft.com/office/officeart/2005/8/layout/list1"/>
    <dgm:cxn modelId="{D271B2F1-F0AC-4C82-970D-67816B46CF8B}" type="presParOf" srcId="{3D2A70FC-1F56-4964-9331-0DCDFABE1BC0}" destId="{EA6C0B7C-C35F-409B-8502-31DE0D977D0E}" srcOrd="1" destOrd="0" presId="urn:microsoft.com/office/officeart/2005/8/layout/list1"/>
    <dgm:cxn modelId="{C249FB9D-2BDB-4C2A-A3EA-2F6A764E9DDE}" type="presParOf" srcId="{F9990CAA-6748-41CB-9AC6-CF0DB6411C29}" destId="{7D141E77-642C-4134-A205-452AA30244B0}" srcOrd="1" destOrd="0" presId="urn:microsoft.com/office/officeart/2005/8/layout/list1"/>
    <dgm:cxn modelId="{9AC9B4A5-8090-4224-AA5A-B59D3C99F835}" type="presParOf" srcId="{F9990CAA-6748-41CB-9AC6-CF0DB6411C29}" destId="{1D1FEB5C-C884-4F32-9F8E-CE4D8ABEC7EA}" srcOrd="2" destOrd="0" presId="urn:microsoft.com/office/officeart/2005/8/layout/list1"/>
    <dgm:cxn modelId="{AB98F085-FBD4-4F98-BE14-E8C9328FE106}" type="presParOf" srcId="{F9990CAA-6748-41CB-9AC6-CF0DB6411C29}" destId="{6DB78B26-22BC-4FED-9C74-1D508F5C6EB5}" srcOrd="3" destOrd="0" presId="urn:microsoft.com/office/officeart/2005/8/layout/list1"/>
    <dgm:cxn modelId="{DA3FEE25-BCBC-4741-9FDE-3AE9CC5822F7}" type="presParOf" srcId="{F9990CAA-6748-41CB-9AC6-CF0DB6411C29}" destId="{BB7B7F83-292E-4583-B6D8-969EF69E6957}" srcOrd="4" destOrd="0" presId="urn:microsoft.com/office/officeart/2005/8/layout/list1"/>
    <dgm:cxn modelId="{70575985-960D-4C5F-A6DF-011399C96858}" type="presParOf" srcId="{BB7B7F83-292E-4583-B6D8-969EF69E6957}" destId="{456BD246-76B3-4EEF-BB0B-B4D7316961CE}" srcOrd="0" destOrd="0" presId="urn:microsoft.com/office/officeart/2005/8/layout/list1"/>
    <dgm:cxn modelId="{8A4BBAFA-3D44-4CEB-8E8D-72DF340E4C38}" type="presParOf" srcId="{BB7B7F83-292E-4583-B6D8-969EF69E6957}" destId="{8C4A65FE-FC82-4562-896B-0E470E0DE590}" srcOrd="1" destOrd="0" presId="urn:microsoft.com/office/officeart/2005/8/layout/list1"/>
    <dgm:cxn modelId="{878FF02B-2A4F-4439-BBBF-2AE244316A39}" type="presParOf" srcId="{F9990CAA-6748-41CB-9AC6-CF0DB6411C29}" destId="{05ECC1B5-38AC-4948-ABCB-6DFF4DB761AD}" srcOrd="5" destOrd="0" presId="urn:microsoft.com/office/officeart/2005/8/layout/list1"/>
    <dgm:cxn modelId="{8D09A8B9-71A1-4903-963F-02DD6BAD5ED2}" type="presParOf" srcId="{F9990CAA-6748-41CB-9AC6-CF0DB6411C29}" destId="{61B691C6-7DA4-48A0-96C0-9F8A44561CC4}" srcOrd="6" destOrd="0" presId="urn:microsoft.com/office/officeart/2005/8/layout/list1"/>
    <dgm:cxn modelId="{D0C41624-5271-42B7-A960-E9B0D4DA0D79}" type="presParOf" srcId="{F9990CAA-6748-41CB-9AC6-CF0DB6411C29}" destId="{6CFA303C-4D7B-48CA-AB64-1572ABF9EDA3}" srcOrd="7" destOrd="0" presId="urn:microsoft.com/office/officeart/2005/8/layout/list1"/>
    <dgm:cxn modelId="{3000BAC7-FE60-4A4C-A4B5-9DC14B0A05D3}" type="presParOf" srcId="{F9990CAA-6748-41CB-9AC6-CF0DB6411C29}" destId="{05741CD2-559F-4135-8FAC-4BC30DBBF166}" srcOrd="8" destOrd="0" presId="urn:microsoft.com/office/officeart/2005/8/layout/list1"/>
    <dgm:cxn modelId="{8AE73D7C-AD46-4416-9720-3061059DDD60}" type="presParOf" srcId="{05741CD2-559F-4135-8FAC-4BC30DBBF166}" destId="{CA6AC7A1-67C4-43B6-8A10-E19EF5DF3855}" srcOrd="0" destOrd="0" presId="urn:microsoft.com/office/officeart/2005/8/layout/list1"/>
    <dgm:cxn modelId="{38AAC408-1140-462B-B1B1-A8197EEAF452}" type="presParOf" srcId="{05741CD2-559F-4135-8FAC-4BC30DBBF166}" destId="{7BC4E580-C334-4E55-A461-574EE4FAA4FD}" srcOrd="1" destOrd="0" presId="urn:microsoft.com/office/officeart/2005/8/layout/list1"/>
    <dgm:cxn modelId="{4B20483D-A488-41CE-9133-5D011C6CCE36}" type="presParOf" srcId="{F9990CAA-6748-41CB-9AC6-CF0DB6411C29}" destId="{716E42FD-AD94-4B57-BEBD-1D15F157970A}" srcOrd="9" destOrd="0" presId="urn:microsoft.com/office/officeart/2005/8/layout/list1"/>
    <dgm:cxn modelId="{9E286B41-B8A9-451F-AF4C-708EB4B6A6BC}" type="presParOf" srcId="{F9990CAA-6748-41CB-9AC6-CF0DB6411C29}" destId="{F1376DA5-17D2-4B95-87A6-EBF0863EA3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0A4C2-154C-4B5A-8AEE-80027623190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D248BA3F-14B0-4C4E-A2A7-B1422909139C}">
      <dgm:prSet phldrT="[ข้อความ]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</a:t>
          </a:r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คุณภาพของเด็ก</a:t>
          </a:r>
        </a:p>
      </dgm:t>
    </dgm:pt>
    <dgm:pt modelId="{D8CFECBF-5DE0-47BF-8190-A305AEB6F912}" type="parTrans" cxnId="{116AE7DB-E728-4BFE-9F71-84560A92DC9A}">
      <dgm:prSet/>
      <dgm:spPr/>
      <dgm:t>
        <a:bodyPr/>
        <a:lstStyle/>
        <a:p>
          <a:endParaRPr lang="th-TH"/>
        </a:p>
      </dgm:t>
    </dgm:pt>
    <dgm:pt modelId="{7807BF90-4DD4-4A10-9D14-E04DB2B7183A}" type="sibTrans" cxnId="{116AE7DB-E728-4BFE-9F71-84560A92DC9A}">
      <dgm:prSet/>
      <dgm:spPr/>
      <dgm:t>
        <a:bodyPr/>
        <a:lstStyle/>
        <a:p>
          <a:endParaRPr lang="th-TH"/>
        </a:p>
      </dgm:t>
    </dgm:pt>
    <dgm:pt modelId="{7720BFDE-134E-4084-B4DB-79F911A6A4A3}">
      <dgm:prSet phldrT="[ข้อความ]"/>
      <dgm:spPr>
        <a:solidFill>
          <a:srgbClr val="CCFFFF"/>
        </a:solidFill>
        <a:ln>
          <a:solidFill>
            <a:srgbClr val="C00000"/>
          </a:solidFill>
        </a:ln>
      </dgm:spPr>
      <dgm:t>
        <a:bodyPr/>
        <a:lstStyle/>
        <a:p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</a:t>
          </a:r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กระบวนการบริหารและการจัดการ</a:t>
          </a:r>
        </a:p>
      </dgm:t>
    </dgm:pt>
    <dgm:pt modelId="{9E6AB0A9-36FB-4E83-8634-5D2A658CEA9A}" type="parTrans" cxnId="{2CA71D38-3B29-4B8A-A87A-B2975A3A48FA}">
      <dgm:prSet/>
      <dgm:spPr/>
      <dgm:t>
        <a:bodyPr/>
        <a:lstStyle/>
        <a:p>
          <a:endParaRPr lang="th-TH"/>
        </a:p>
      </dgm:t>
    </dgm:pt>
    <dgm:pt modelId="{30F17047-9CCA-4014-AAA6-2A4224338CDF}" type="sibTrans" cxnId="{2CA71D38-3B29-4B8A-A87A-B2975A3A48FA}">
      <dgm:prSet/>
      <dgm:spPr/>
      <dgm:t>
        <a:bodyPr/>
        <a:lstStyle/>
        <a:p>
          <a:endParaRPr lang="th-TH"/>
        </a:p>
      </dgm:t>
    </dgm:pt>
    <dgm:pt modelId="{CA882806-F362-457E-A13B-61321B761D15}">
      <dgm:prSet phldrT="[ข้อความ]"/>
      <dgm:spPr>
        <a:solidFill>
          <a:srgbClr val="FFCCFF"/>
        </a:solidFill>
        <a:ln>
          <a:solidFill>
            <a:srgbClr val="C00000"/>
          </a:solidFill>
        </a:ln>
      </dgm:spPr>
      <dgm:t>
        <a:bodyPr/>
        <a:lstStyle/>
        <a:p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</a:t>
          </a:r>
          <a:r>
            <a: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การจัดประสบการณ์ที่เน้นเด็กเป็นสำคัญ</a:t>
          </a:r>
        </a:p>
      </dgm:t>
    </dgm:pt>
    <dgm:pt modelId="{F7B4AC3D-A2F9-4CEE-A302-C2B25872676D}" type="parTrans" cxnId="{8E75888D-C792-4003-BDD6-0A85BDB448FA}">
      <dgm:prSet/>
      <dgm:spPr/>
      <dgm:t>
        <a:bodyPr/>
        <a:lstStyle/>
        <a:p>
          <a:endParaRPr lang="th-TH"/>
        </a:p>
      </dgm:t>
    </dgm:pt>
    <dgm:pt modelId="{D1B8E04D-C65A-4227-87DF-CB1E83DE8DEC}" type="sibTrans" cxnId="{8E75888D-C792-4003-BDD6-0A85BDB448FA}">
      <dgm:prSet/>
      <dgm:spPr/>
      <dgm:t>
        <a:bodyPr/>
        <a:lstStyle/>
        <a:p>
          <a:endParaRPr lang="th-TH"/>
        </a:p>
      </dgm:t>
    </dgm:pt>
    <dgm:pt modelId="{F9990CAA-6748-41CB-9AC6-CF0DB6411C29}" type="pres">
      <dgm:prSet presAssocID="{8B90A4C2-154C-4B5A-8AEE-8002762319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D2A70FC-1F56-4964-9331-0DCDFABE1BC0}" type="pres">
      <dgm:prSet presAssocID="{D248BA3F-14B0-4C4E-A2A7-B1422909139C}" presName="parentLin" presStyleCnt="0"/>
      <dgm:spPr/>
    </dgm:pt>
    <dgm:pt modelId="{50B67C5E-80C7-4967-9CE7-FBEC1246EFA5}" type="pres">
      <dgm:prSet presAssocID="{D248BA3F-14B0-4C4E-A2A7-B1422909139C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EA6C0B7C-C35F-409B-8502-31DE0D977D0E}" type="pres">
      <dgm:prSet presAssocID="{D248BA3F-14B0-4C4E-A2A7-B142290913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141E77-642C-4134-A205-452AA30244B0}" type="pres">
      <dgm:prSet presAssocID="{D248BA3F-14B0-4C4E-A2A7-B1422909139C}" presName="negativeSpace" presStyleCnt="0"/>
      <dgm:spPr/>
    </dgm:pt>
    <dgm:pt modelId="{1D1FEB5C-C884-4F32-9F8E-CE4D8ABEC7EA}" type="pres">
      <dgm:prSet presAssocID="{D248BA3F-14B0-4C4E-A2A7-B1422909139C}" presName="childText" presStyleLbl="conFgAcc1" presStyleIdx="0" presStyleCnt="3">
        <dgm:presLayoutVars>
          <dgm:bulletEnabled val="1"/>
        </dgm:presLayoutVars>
      </dgm:prSet>
      <dgm:spPr/>
    </dgm:pt>
    <dgm:pt modelId="{6DB78B26-22BC-4FED-9C74-1D508F5C6EB5}" type="pres">
      <dgm:prSet presAssocID="{7807BF90-4DD4-4A10-9D14-E04DB2B7183A}" presName="spaceBetweenRectangles" presStyleCnt="0"/>
      <dgm:spPr/>
    </dgm:pt>
    <dgm:pt modelId="{BB7B7F83-292E-4583-B6D8-969EF69E6957}" type="pres">
      <dgm:prSet presAssocID="{7720BFDE-134E-4084-B4DB-79F911A6A4A3}" presName="parentLin" presStyleCnt="0"/>
      <dgm:spPr/>
    </dgm:pt>
    <dgm:pt modelId="{456BD246-76B3-4EEF-BB0B-B4D7316961CE}" type="pres">
      <dgm:prSet presAssocID="{7720BFDE-134E-4084-B4DB-79F911A6A4A3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8C4A65FE-FC82-4562-896B-0E470E0DE590}" type="pres">
      <dgm:prSet presAssocID="{7720BFDE-134E-4084-B4DB-79F911A6A4A3}" presName="parentText" presStyleLbl="node1" presStyleIdx="1" presStyleCnt="3" custScaleX="12558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ECC1B5-38AC-4948-ABCB-6DFF4DB761AD}" type="pres">
      <dgm:prSet presAssocID="{7720BFDE-134E-4084-B4DB-79F911A6A4A3}" presName="negativeSpace" presStyleCnt="0"/>
      <dgm:spPr/>
    </dgm:pt>
    <dgm:pt modelId="{61B691C6-7DA4-48A0-96C0-9F8A44561CC4}" type="pres">
      <dgm:prSet presAssocID="{7720BFDE-134E-4084-B4DB-79F911A6A4A3}" presName="childText" presStyleLbl="conFgAcc1" presStyleIdx="1" presStyleCnt="3">
        <dgm:presLayoutVars>
          <dgm:bulletEnabled val="1"/>
        </dgm:presLayoutVars>
      </dgm:prSet>
      <dgm:spPr/>
    </dgm:pt>
    <dgm:pt modelId="{6CFA303C-4D7B-48CA-AB64-1572ABF9EDA3}" type="pres">
      <dgm:prSet presAssocID="{30F17047-9CCA-4014-AAA6-2A4224338CDF}" presName="spaceBetweenRectangles" presStyleCnt="0"/>
      <dgm:spPr/>
    </dgm:pt>
    <dgm:pt modelId="{05741CD2-559F-4135-8FAC-4BC30DBBF166}" type="pres">
      <dgm:prSet presAssocID="{CA882806-F362-457E-A13B-61321B761D15}" presName="parentLin" presStyleCnt="0"/>
      <dgm:spPr/>
    </dgm:pt>
    <dgm:pt modelId="{CA6AC7A1-67C4-43B6-8A10-E19EF5DF3855}" type="pres">
      <dgm:prSet presAssocID="{CA882806-F362-457E-A13B-61321B761D15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7BC4E580-C334-4E55-A461-574EE4FAA4FD}" type="pres">
      <dgm:prSet presAssocID="{CA882806-F362-457E-A13B-61321B761D15}" presName="parentText" presStyleLbl="node1" presStyleIdx="2" presStyleCnt="3" custScaleX="142857" custLinFactNeighborX="515" custLinFactNeighborY="-355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6E42FD-AD94-4B57-BEBD-1D15F157970A}" type="pres">
      <dgm:prSet presAssocID="{CA882806-F362-457E-A13B-61321B761D15}" presName="negativeSpace" presStyleCnt="0"/>
      <dgm:spPr/>
    </dgm:pt>
    <dgm:pt modelId="{F1376DA5-17D2-4B95-87A6-EBF0863EA32D}" type="pres">
      <dgm:prSet presAssocID="{CA882806-F362-457E-A13B-61321B761D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A5A238-6B1B-46D0-866C-DBF39A90CF0C}" type="presOf" srcId="{D248BA3F-14B0-4C4E-A2A7-B1422909139C}" destId="{EA6C0B7C-C35F-409B-8502-31DE0D977D0E}" srcOrd="1" destOrd="0" presId="urn:microsoft.com/office/officeart/2005/8/layout/list1"/>
    <dgm:cxn modelId="{116AE7DB-E728-4BFE-9F71-84560A92DC9A}" srcId="{8B90A4C2-154C-4B5A-8AEE-80027623190D}" destId="{D248BA3F-14B0-4C4E-A2A7-B1422909139C}" srcOrd="0" destOrd="0" parTransId="{D8CFECBF-5DE0-47BF-8190-A305AEB6F912}" sibTransId="{7807BF90-4DD4-4A10-9D14-E04DB2B7183A}"/>
    <dgm:cxn modelId="{2CA71D38-3B29-4B8A-A87A-B2975A3A48FA}" srcId="{8B90A4C2-154C-4B5A-8AEE-80027623190D}" destId="{7720BFDE-134E-4084-B4DB-79F911A6A4A3}" srcOrd="1" destOrd="0" parTransId="{9E6AB0A9-36FB-4E83-8634-5D2A658CEA9A}" sibTransId="{30F17047-9CCA-4014-AAA6-2A4224338CDF}"/>
    <dgm:cxn modelId="{8E75888D-C792-4003-BDD6-0A85BDB448FA}" srcId="{8B90A4C2-154C-4B5A-8AEE-80027623190D}" destId="{CA882806-F362-457E-A13B-61321B761D15}" srcOrd="2" destOrd="0" parTransId="{F7B4AC3D-A2F9-4CEE-A302-C2B25872676D}" sibTransId="{D1B8E04D-C65A-4227-87DF-CB1E83DE8DEC}"/>
    <dgm:cxn modelId="{09F5C139-C9CE-4EA9-A7CD-EDCBBC7EB738}" type="presOf" srcId="{7720BFDE-134E-4084-B4DB-79F911A6A4A3}" destId="{8C4A65FE-FC82-4562-896B-0E470E0DE590}" srcOrd="1" destOrd="0" presId="urn:microsoft.com/office/officeart/2005/8/layout/list1"/>
    <dgm:cxn modelId="{893470E6-D3A8-4ED1-AE1B-2CB40DCC7E9A}" type="presOf" srcId="{8B90A4C2-154C-4B5A-8AEE-80027623190D}" destId="{F9990CAA-6748-41CB-9AC6-CF0DB6411C29}" srcOrd="0" destOrd="0" presId="urn:microsoft.com/office/officeart/2005/8/layout/list1"/>
    <dgm:cxn modelId="{1D2C480C-AECE-4229-89CC-B8520C204810}" type="presOf" srcId="{CA882806-F362-457E-A13B-61321B761D15}" destId="{7BC4E580-C334-4E55-A461-574EE4FAA4FD}" srcOrd="1" destOrd="0" presId="urn:microsoft.com/office/officeart/2005/8/layout/list1"/>
    <dgm:cxn modelId="{E133CAE4-8F0D-4FF8-9126-A3CA334C9DCC}" type="presOf" srcId="{7720BFDE-134E-4084-B4DB-79F911A6A4A3}" destId="{456BD246-76B3-4EEF-BB0B-B4D7316961CE}" srcOrd="0" destOrd="0" presId="urn:microsoft.com/office/officeart/2005/8/layout/list1"/>
    <dgm:cxn modelId="{C3776CAD-950E-4D99-94FE-FAB7C2703ED5}" type="presOf" srcId="{D248BA3F-14B0-4C4E-A2A7-B1422909139C}" destId="{50B67C5E-80C7-4967-9CE7-FBEC1246EFA5}" srcOrd="0" destOrd="0" presId="urn:microsoft.com/office/officeart/2005/8/layout/list1"/>
    <dgm:cxn modelId="{5C31FC32-6A79-475E-AB85-8DB24E2E44E5}" type="presOf" srcId="{CA882806-F362-457E-A13B-61321B761D15}" destId="{CA6AC7A1-67C4-43B6-8A10-E19EF5DF3855}" srcOrd="0" destOrd="0" presId="urn:microsoft.com/office/officeart/2005/8/layout/list1"/>
    <dgm:cxn modelId="{C003AE1F-68CC-477C-A46A-18AF8C9DC63C}" type="presParOf" srcId="{F9990CAA-6748-41CB-9AC6-CF0DB6411C29}" destId="{3D2A70FC-1F56-4964-9331-0DCDFABE1BC0}" srcOrd="0" destOrd="0" presId="urn:microsoft.com/office/officeart/2005/8/layout/list1"/>
    <dgm:cxn modelId="{A8F44DE7-109D-4D99-A4E6-8F61BA6DF8F0}" type="presParOf" srcId="{3D2A70FC-1F56-4964-9331-0DCDFABE1BC0}" destId="{50B67C5E-80C7-4967-9CE7-FBEC1246EFA5}" srcOrd="0" destOrd="0" presId="urn:microsoft.com/office/officeart/2005/8/layout/list1"/>
    <dgm:cxn modelId="{D89AC81A-5141-4488-98C9-3500005F396E}" type="presParOf" srcId="{3D2A70FC-1F56-4964-9331-0DCDFABE1BC0}" destId="{EA6C0B7C-C35F-409B-8502-31DE0D977D0E}" srcOrd="1" destOrd="0" presId="urn:microsoft.com/office/officeart/2005/8/layout/list1"/>
    <dgm:cxn modelId="{78C279D8-E619-4891-9C26-67F7B9203767}" type="presParOf" srcId="{F9990CAA-6748-41CB-9AC6-CF0DB6411C29}" destId="{7D141E77-642C-4134-A205-452AA30244B0}" srcOrd="1" destOrd="0" presId="urn:microsoft.com/office/officeart/2005/8/layout/list1"/>
    <dgm:cxn modelId="{11D0CD3C-808A-4459-870C-4C2733238FEA}" type="presParOf" srcId="{F9990CAA-6748-41CB-9AC6-CF0DB6411C29}" destId="{1D1FEB5C-C884-4F32-9F8E-CE4D8ABEC7EA}" srcOrd="2" destOrd="0" presId="urn:microsoft.com/office/officeart/2005/8/layout/list1"/>
    <dgm:cxn modelId="{DAFEC8B1-980E-485B-98C6-F4C70BFB2AC8}" type="presParOf" srcId="{F9990CAA-6748-41CB-9AC6-CF0DB6411C29}" destId="{6DB78B26-22BC-4FED-9C74-1D508F5C6EB5}" srcOrd="3" destOrd="0" presId="urn:microsoft.com/office/officeart/2005/8/layout/list1"/>
    <dgm:cxn modelId="{D8DE2F1D-8060-476C-AFA9-9E584F6FBA6A}" type="presParOf" srcId="{F9990CAA-6748-41CB-9AC6-CF0DB6411C29}" destId="{BB7B7F83-292E-4583-B6D8-969EF69E6957}" srcOrd="4" destOrd="0" presId="urn:microsoft.com/office/officeart/2005/8/layout/list1"/>
    <dgm:cxn modelId="{D423D578-29BC-4A0A-88CE-12EF8AA2F44A}" type="presParOf" srcId="{BB7B7F83-292E-4583-B6D8-969EF69E6957}" destId="{456BD246-76B3-4EEF-BB0B-B4D7316961CE}" srcOrd="0" destOrd="0" presId="urn:microsoft.com/office/officeart/2005/8/layout/list1"/>
    <dgm:cxn modelId="{7E5838AA-D237-4C90-8E51-BC5FF787BE9C}" type="presParOf" srcId="{BB7B7F83-292E-4583-B6D8-969EF69E6957}" destId="{8C4A65FE-FC82-4562-896B-0E470E0DE590}" srcOrd="1" destOrd="0" presId="urn:microsoft.com/office/officeart/2005/8/layout/list1"/>
    <dgm:cxn modelId="{DA8EFB26-1D4B-4256-BA12-830260F03B7D}" type="presParOf" srcId="{F9990CAA-6748-41CB-9AC6-CF0DB6411C29}" destId="{05ECC1B5-38AC-4948-ABCB-6DFF4DB761AD}" srcOrd="5" destOrd="0" presId="urn:microsoft.com/office/officeart/2005/8/layout/list1"/>
    <dgm:cxn modelId="{EBD73DFF-DA99-40A0-B907-EC4349FA2B31}" type="presParOf" srcId="{F9990CAA-6748-41CB-9AC6-CF0DB6411C29}" destId="{61B691C6-7DA4-48A0-96C0-9F8A44561CC4}" srcOrd="6" destOrd="0" presId="urn:microsoft.com/office/officeart/2005/8/layout/list1"/>
    <dgm:cxn modelId="{ADD05044-8F8B-4E32-BBEF-8922F01DB947}" type="presParOf" srcId="{F9990CAA-6748-41CB-9AC6-CF0DB6411C29}" destId="{6CFA303C-4D7B-48CA-AB64-1572ABF9EDA3}" srcOrd="7" destOrd="0" presId="urn:microsoft.com/office/officeart/2005/8/layout/list1"/>
    <dgm:cxn modelId="{A7AE7D0E-9115-47F7-B8BB-06B6FDBFBE16}" type="presParOf" srcId="{F9990CAA-6748-41CB-9AC6-CF0DB6411C29}" destId="{05741CD2-559F-4135-8FAC-4BC30DBBF166}" srcOrd="8" destOrd="0" presId="urn:microsoft.com/office/officeart/2005/8/layout/list1"/>
    <dgm:cxn modelId="{84202647-2144-4361-BCA6-C4CDAEBC8FA2}" type="presParOf" srcId="{05741CD2-559F-4135-8FAC-4BC30DBBF166}" destId="{CA6AC7A1-67C4-43B6-8A10-E19EF5DF3855}" srcOrd="0" destOrd="0" presId="urn:microsoft.com/office/officeart/2005/8/layout/list1"/>
    <dgm:cxn modelId="{D1339C4F-F390-4BC4-B2C2-548A44CF249B}" type="presParOf" srcId="{05741CD2-559F-4135-8FAC-4BC30DBBF166}" destId="{7BC4E580-C334-4E55-A461-574EE4FAA4FD}" srcOrd="1" destOrd="0" presId="urn:microsoft.com/office/officeart/2005/8/layout/list1"/>
    <dgm:cxn modelId="{781E8FED-58E0-4B9C-9DBE-358E9F950F9D}" type="presParOf" srcId="{F9990CAA-6748-41CB-9AC6-CF0DB6411C29}" destId="{716E42FD-AD94-4B57-BEBD-1D15F157970A}" srcOrd="9" destOrd="0" presId="urn:microsoft.com/office/officeart/2005/8/layout/list1"/>
    <dgm:cxn modelId="{3B23A957-D243-444B-B382-49DAA7A51A43}" type="presParOf" srcId="{F9990CAA-6748-41CB-9AC6-CF0DB6411C29}" destId="{F1376DA5-17D2-4B95-87A6-EBF0863EA3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46366C-F181-423E-8321-1DCAC9C91FE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B7833A9-ACDC-46D7-955C-12A5F651B636}">
      <dgm:prSet phldrT="[ข้อความ]" custT="1"/>
      <dgm:spPr/>
      <dgm:t>
        <a:bodyPr/>
        <a:lstStyle/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ระดับยอดเยี่ยม</a:t>
          </a:r>
        </a:p>
      </dgm:t>
    </dgm:pt>
    <dgm:pt modelId="{F244BCFC-FE68-460C-8E4E-AEC8F471FC95}" type="parTrans" cxnId="{721D66A4-9B8E-4B33-A27B-83BC63BE81BF}">
      <dgm:prSet/>
      <dgm:spPr/>
      <dgm:t>
        <a:bodyPr/>
        <a:lstStyle/>
        <a:p>
          <a:endParaRPr lang="th-TH"/>
        </a:p>
      </dgm:t>
    </dgm:pt>
    <dgm:pt modelId="{2546016F-C2B1-46DA-8D5D-1408FEA64E97}" type="sibTrans" cxnId="{721D66A4-9B8E-4B33-A27B-83BC63BE81BF}">
      <dgm:prSet/>
      <dgm:spPr/>
      <dgm:t>
        <a:bodyPr/>
        <a:lstStyle/>
        <a:p>
          <a:endParaRPr lang="th-TH"/>
        </a:p>
      </dgm:t>
    </dgm:pt>
    <dgm:pt modelId="{86E9DEF2-AC06-4FA8-908F-E4903F1CFC96}">
      <dgm:prSet phldrT="[ข้อความ]" custT="1"/>
      <dgm:spPr/>
      <dgm:t>
        <a:bodyPr/>
        <a:lstStyle/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ระดับดีเลิศ</a:t>
          </a:r>
        </a:p>
      </dgm:t>
    </dgm:pt>
    <dgm:pt modelId="{B77DC540-1E22-465D-B766-9A9E7545A4E7}" type="parTrans" cxnId="{BACB1875-81F4-44D7-85FD-72C7678DC3E5}">
      <dgm:prSet/>
      <dgm:spPr/>
      <dgm:t>
        <a:bodyPr/>
        <a:lstStyle/>
        <a:p>
          <a:endParaRPr lang="th-TH"/>
        </a:p>
      </dgm:t>
    </dgm:pt>
    <dgm:pt modelId="{43154216-353F-4610-B3E6-BAAB92385735}" type="sibTrans" cxnId="{BACB1875-81F4-44D7-85FD-72C7678DC3E5}">
      <dgm:prSet/>
      <dgm:spPr/>
      <dgm:t>
        <a:bodyPr/>
        <a:lstStyle/>
        <a:p>
          <a:endParaRPr lang="th-TH"/>
        </a:p>
      </dgm:t>
    </dgm:pt>
    <dgm:pt modelId="{D42F5C0E-1B0F-405B-83C9-6127E61E4DCA}">
      <dgm:prSet phldrT="[ข้อความ]" custT="1"/>
      <dgm:spPr/>
      <dgm:t>
        <a:bodyPr/>
        <a:lstStyle/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ระดับดี</a:t>
          </a:r>
        </a:p>
      </dgm:t>
    </dgm:pt>
    <dgm:pt modelId="{D4FAAB4C-8395-41DF-ABDF-96BCB954D777}" type="parTrans" cxnId="{36592FD5-A5F7-4E2B-8F7F-5EAD76D9577D}">
      <dgm:prSet/>
      <dgm:spPr/>
      <dgm:t>
        <a:bodyPr/>
        <a:lstStyle/>
        <a:p>
          <a:endParaRPr lang="th-TH"/>
        </a:p>
      </dgm:t>
    </dgm:pt>
    <dgm:pt modelId="{033BA40E-4F3D-4E30-9DD4-36D15AB82886}" type="sibTrans" cxnId="{36592FD5-A5F7-4E2B-8F7F-5EAD76D9577D}">
      <dgm:prSet/>
      <dgm:spPr/>
      <dgm:t>
        <a:bodyPr/>
        <a:lstStyle/>
        <a:p>
          <a:endParaRPr lang="th-TH"/>
        </a:p>
      </dgm:t>
    </dgm:pt>
    <dgm:pt modelId="{FA583F91-933A-4458-B97E-767699C8FD27}">
      <dgm:prSet phldrT="[ข้อความ]" custT="1"/>
      <dgm:spPr/>
      <dgm:t>
        <a:bodyPr/>
        <a:lstStyle/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ระดับกำลังพัฒนา</a:t>
          </a:r>
        </a:p>
      </dgm:t>
    </dgm:pt>
    <dgm:pt modelId="{1C4D145A-F2BF-4F6E-90C9-0A3874C58DD5}" type="parTrans" cxnId="{3939929B-1A68-494A-A786-1BEDA5C1B9FF}">
      <dgm:prSet/>
      <dgm:spPr/>
      <dgm:t>
        <a:bodyPr/>
        <a:lstStyle/>
        <a:p>
          <a:endParaRPr lang="th-TH"/>
        </a:p>
      </dgm:t>
    </dgm:pt>
    <dgm:pt modelId="{A41AE220-2A84-4854-BA6F-FA16F54D81F5}" type="sibTrans" cxnId="{3939929B-1A68-494A-A786-1BEDA5C1B9FF}">
      <dgm:prSet/>
      <dgm:spPr/>
      <dgm:t>
        <a:bodyPr/>
        <a:lstStyle/>
        <a:p>
          <a:endParaRPr lang="th-TH"/>
        </a:p>
      </dgm:t>
    </dgm:pt>
    <dgm:pt modelId="{4D922F03-9FE8-4A49-81F8-628ABEA04BF7}">
      <dgm:prSet phldrT="[ข้อความ]" custT="1"/>
      <dgm:spPr/>
      <dgm:t>
        <a:bodyPr/>
        <a:lstStyle/>
        <a:p>
          <a:r>
            <a:rPr lang="th-TH" sz="4000" b="1" dirty="0">
              <a:latin typeface="TH SarabunPSK" pitchFamily="34" charset="-34"/>
              <a:cs typeface="TH SarabunPSK" pitchFamily="34" charset="-34"/>
            </a:rPr>
            <a:t>ระดับปานกลาง</a:t>
          </a:r>
        </a:p>
      </dgm:t>
    </dgm:pt>
    <dgm:pt modelId="{6DC950A2-BA48-48E2-B6A0-53D9417A43B8}" type="parTrans" cxnId="{C71264C4-7A57-43D9-A1C2-9D27CAA08CC5}">
      <dgm:prSet/>
      <dgm:spPr/>
      <dgm:t>
        <a:bodyPr/>
        <a:lstStyle/>
        <a:p>
          <a:endParaRPr lang="th-TH"/>
        </a:p>
      </dgm:t>
    </dgm:pt>
    <dgm:pt modelId="{5EB9B761-8DCE-41E2-B62B-955A67FC66C4}" type="sibTrans" cxnId="{C71264C4-7A57-43D9-A1C2-9D27CAA08CC5}">
      <dgm:prSet/>
      <dgm:spPr/>
      <dgm:t>
        <a:bodyPr/>
        <a:lstStyle/>
        <a:p>
          <a:endParaRPr lang="th-TH"/>
        </a:p>
      </dgm:t>
    </dgm:pt>
    <dgm:pt modelId="{8F95396B-FF58-4B93-BD81-91EF09630A2F}" type="pres">
      <dgm:prSet presAssocID="{AF46366C-F181-423E-8321-1DCAC9C91FEC}" presName="compositeShape" presStyleCnt="0">
        <dgm:presLayoutVars>
          <dgm:dir/>
          <dgm:resizeHandles/>
        </dgm:presLayoutVars>
      </dgm:prSet>
      <dgm:spPr/>
    </dgm:pt>
    <dgm:pt modelId="{EB0B52A6-0D5E-423E-912A-E0F61555528F}" type="pres">
      <dgm:prSet presAssocID="{AF46366C-F181-423E-8321-1DCAC9C91FEC}" presName="pyramid" presStyleLbl="node1" presStyleIdx="0" presStyleCnt="1"/>
      <dgm:spPr/>
    </dgm:pt>
    <dgm:pt modelId="{9125AB0F-FEC8-4E37-A0D4-421A10953A87}" type="pres">
      <dgm:prSet presAssocID="{AF46366C-F181-423E-8321-1DCAC9C91FEC}" presName="theList" presStyleCnt="0"/>
      <dgm:spPr/>
    </dgm:pt>
    <dgm:pt modelId="{6AC4A30B-3D3F-43A8-BFF9-C0115AC93077}" type="pres">
      <dgm:prSet presAssocID="{0B7833A9-ACDC-46D7-955C-12A5F651B63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3FC5AF-DABB-42B6-8A87-E86370262D86}" type="pres">
      <dgm:prSet presAssocID="{0B7833A9-ACDC-46D7-955C-12A5F651B636}" presName="aSpace" presStyleCnt="0"/>
      <dgm:spPr/>
    </dgm:pt>
    <dgm:pt modelId="{BD31F08C-D710-49E4-B968-EAD079EA4C76}" type="pres">
      <dgm:prSet presAssocID="{86E9DEF2-AC06-4FA8-908F-E4903F1CFC9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ABEE6F-7A85-4A3E-9547-8686575DF4B7}" type="pres">
      <dgm:prSet presAssocID="{86E9DEF2-AC06-4FA8-908F-E4903F1CFC96}" presName="aSpace" presStyleCnt="0"/>
      <dgm:spPr/>
    </dgm:pt>
    <dgm:pt modelId="{4A130879-FB5F-468C-9677-BDC66A896FEC}" type="pres">
      <dgm:prSet presAssocID="{D42F5C0E-1B0F-405B-83C9-6127E61E4DC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7BB6EA-1C3A-4696-B2F2-80B454C32687}" type="pres">
      <dgm:prSet presAssocID="{D42F5C0E-1B0F-405B-83C9-6127E61E4DCA}" presName="aSpace" presStyleCnt="0"/>
      <dgm:spPr/>
    </dgm:pt>
    <dgm:pt modelId="{54CDAB26-013A-4B36-B7C2-0D5D867806C8}" type="pres">
      <dgm:prSet presAssocID="{4D922F03-9FE8-4A49-81F8-628ABEA04BF7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34E1AC-8000-442E-8F65-C60659AB48CE}" type="pres">
      <dgm:prSet presAssocID="{4D922F03-9FE8-4A49-81F8-628ABEA04BF7}" presName="aSpace" presStyleCnt="0"/>
      <dgm:spPr/>
    </dgm:pt>
    <dgm:pt modelId="{049C7901-E840-4A1A-9482-72B87D65E351}" type="pres">
      <dgm:prSet presAssocID="{FA583F91-933A-4458-B97E-767699C8FD2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399E40-ADA7-4E00-B27C-C7DA21F9C7C9}" type="pres">
      <dgm:prSet presAssocID="{FA583F91-933A-4458-B97E-767699C8FD27}" presName="aSpace" presStyleCnt="0"/>
      <dgm:spPr/>
    </dgm:pt>
  </dgm:ptLst>
  <dgm:cxnLst>
    <dgm:cxn modelId="{36592FD5-A5F7-4E2B-8F7F-5EAD76D9577D}" srcId="{AF46366C-F181-423E-8321-1DCAC9C91FEC}" destId="{D42F5C0E-1B0F-405B-83C9-6127E61E4DCA}" srcOrd="2" destOrd="0" parTransId="{D4FAAB4C-8395-41DF-ABDF-96BCB954D777}" sibTransId="{033BA40E-4F3D-4E30-9DD4-36D15AB82886}"/>
    <dgm:cxn modelId="{D06B837E-3C79-47BE-9640-7E71E6323060}" type="presOf" srcId="{D42F5C0E-1B0F-405B-83C9-6127E61E4DCA}" destId="{4A130879-FB5F-468C-9677-BDC66A896FEC}" srcOrd="0" destOrd="0" presId="urn:microsoft.com/office/officeart/2005/8/layout/pyramid2"/>
    <dgm:cxn modelId="{E7FFE98A-C79D-4E06-9A5E-C257CE408B1A}" type="presOf" srcId="{4D922F03-9FE8-4A49-81F8-628ABEA04BF7}" destId="{54CDAB26-013A-4B36-B7C2-0D5D867806C8}" srcOrd="0" destOrd="0" presId="urn:microsoft.com/office/officeart/2005/8/layout/pyramid2"/>
    <dgm:cxn modelId="{644F06CA-1675-4726-B322-D0D7043A7648}" type="presOf" srcId="{86E9DEF2-AC06-4FA8-908F-E4903F1CFC96}" destId="{BD31F08C-D710-49E4-B968-EAD079EA4C76}" srcOrd="0" destOrd="0" presId="urn:microsoft.com/office/officeart/2005/8/layout/pyramid2"/>
    <dgm:cxn modelId="{80FB4A35-383E-4954-856F-748E7A88FEBC}" type="presOf" srcId="{AF46366C-F181-423E-8321-1DCAC9C91FEC}" destId="{8F95396B-FF58-4B93-BD81-91EF09630A2F}" srcOrd="0" destOrd="0" presId="urn:microsoft.com/office/officeart/2005/8/layout/pyramid2"/>
    <dgm:cxn modelId="{39FF6988-9A85-4570-99EA-05E8E23F98F1}" type="presOf" srcId="{0B7833A9-ACDC-46D7-955C-12A5F651B636}" destId="{6AC4A30B-3D3F-43A8-BFF9-C0115AC93077}" srcOrd="0" destOrd="0" presId="urn:microsoft.com/office/officeart/2005/8/layout/pyramid2"/>
    <dgm:cxn modelId="{3939929B-1A68-494A-A786-1BEDA5C1B9FF}" srcId="{AF46366C-F181-423E-8321-1DCAC9C91FEC}" destId="{FA583F91-933A-4458-B97E-767699C8FD27}" srcOrd="4" destOrd="0" parTransId="{1C4D145A-F2BF-4F6E-90C9-0A3874C58DD5}" sibTransId="{A41AE220-2A84-4854-BA6F-FA16F54D81F5}"/>
    <dgm:cxn modelId="{C72B12E9-49E2-42B7-965B-3A41574C39AC}" type="presOf" srcId="{FA583F91-933A-4458-B97E-767699C8FD27}" destId="{049C7901-E840-4A1A-9482-72B87D65E351}" srcOrd="0" destOrd="0" presId="urn:microsoft.com/office/officeart/2005/8/layout/pyramid2"/>
    <dgm:cxn modelId="{721D66A4-9B8E-4B33-A27B-83BC63BE81BF}" srcId="{AF46366C-F181-423E-8321-1DCAC9C91FEC}" destId="{0B7833A9-ACDC-46D7-955C-12A5F651B636}" srcOrd="0" destOrd="0" parTransId="{F244BCFC-FE68-460C-8E4E-AEC8F471FC95}" sibTransId="{2546016F-C2B1-46DA-8D5D-1408FEA64E97}"/>
    <dgm:cxn modelId="{C71264C4-7A57-43D9-A1C2-9D27CAA08CC5}" srcId="{AF46366C-F181-423E-8321-1DCAC9C91FEC}" destId="{4D922F03-9FE8-4A49-81F8-628ABEA04BF7}" srcOrd="3" destOrd="0" parTransId="{6DC950A2-BA48-48E2-B6A0-53D9417A43B8}" sibTransId="{5EB9B761-8DCE-41E2-B62B-955A67FC66C4}"/>
    <dgm:cxn modelId="{BACB1875-81F4-44D7-85FD-72C7678DC3E5}" srcId="{AF46366C-F181-423E-8321-1DCAC9C91FEC}" destId="{86E9DEF2-AC06-4FA8-908F-E4903F1CFC96}" srcOrd="1" destOrd="0" parTransId="{B77DC540-1E22-465D-B766-9A9E7545A4E7}" sibTransId="{43154216-353F-4610-B3E6-BAAB92385735}"/>
    <dgm:cxn modelId="{0B401F15-80EE-481F-A367-707E24BB44F4}" type="presParOf" srcId="{8F95396B-FF58-4B93-BD81-91EF09630A2F}" destId="{EB0B52A6-0D5E-423E-912A-E0F61555528F}" srcOrd="0" destOrd="0" presId="urn:microsoft.com/office/officeart/2005/8/layout/pyramid2"/>
    <dgm:cxn modelId="{3F5613B5-AC57-414E-9077-311E51122658}" type="presParOf" srcId="{8F95396B-FF58-4B93-BD81-91EF09630A2F}" destId="{9125AB0F-FEC8-4E37-A0D4-421A10953A87}" srcOrd="1" destOrd="0" presId="urn:microsoft.com/office/officeart/2005/8/layout/pyramid2"/>
    <dgm:cxn modelId="{D696B2D9-D4DD-4ABD-B61A-8FB2A90D9234}" type="presParOf" srcId="{9125AB0F-FEC8-4E37-A0D4-421A10953A87}" destId="{6AC4A30B-3D3F-43A8-BFF9-C0115AC93077}" srcOrd="0" destOrd="0" presId="urn:microsoft.com/office/officeart/2005/8/layout/pyramid2"/>
    <dgm:cxn modelId="{2171A979-38B6-4BF5-96B2-E93A61949451}" type="presParOf" srcId="{9125AB0F-FEC8-4E37-A0D4-421A10953A87}" destId="{103FC5AF-DABB-42B6-8A87-E86370262D86}" srcOrd="1" destOrd="0" presId="urn:microsoft.com/office/officeart/2005/8/layout/pyramid2"/>
    <dgm:cxn modelId="{E2BFF3EC-DD4E-4BFA-92CC-B5A0B0813F9C}" type="presParOf" srcId="{9125AB0F-FEC8-4E37-A0D4-421A10953A87}" destId="{BD31F08C-D710-49E4-B968-EAD079EA4C76}" srcOrd="2" destOrd="0" presId="urn:microsoft.com/office/officeart/2005/8/layout/pyramid2"/>
    <dgm:cxn modelId="{87D665E9-B73C-4DEA-BFC2-94DE8B08DDC8}" type="presParOf" srcId="{9125AB0F-FEC8-4E37-A0D4-421A10953A87}" destId="{FFABEE6F-7A85-4A3E-9547-8686575DF4B7}" srcOrd="3" destOrd="0" presId="urn:microsoft.com/office/officeart/2005/8/layout/pyramid2"/>
    <dgm:cxn modelId="{05A31EBF-A0FD-4C73-AA7F-4AFECFA31E75}" type="presParOf" srcId="{9125AB0F-FEC8-4E37-A0D4-421A10953A87}" destId="{4A130879-FB5F-468C-9677-BDC66A896FEC}" srcOrd="4" destOrd="0" presId="urn:microsoft.com/office/officeart/2005/8/layout/pyramid2"/>
    <dgm:cxn modelId="{6D4AF735-F268-49A8-8224-F23DDEED32D8}" type="presParOf" srcId="{9125AB0F-FEC8-4E37-A0D4-421A10953A87}" destId="{6A7BB6EA-1C3A-4696-B2F2-80B454C32687}" srcOrd="5" destOrd="0" presId="urn:microsoft.com/office/officeart/2005/8/layout/pyramid2"/>
    <dgm:cxn modelId="{1DD6F92B-C06D-4FBC-ADB5-1EA3DBBF63E3}" type="presParOf" srcId="{9125AB0F-FEC8-4E37-A0D4-421A10953A87}" destId="{54CDAB26-013A-4B36-B7C2-0D5D867806C8}" srcOrd="6" destOrd="0" presId="urn:microsoft.com/office/officeart/2005/8/layout/pyramid2"/>
    <dgm:cxn modelId="{7EDC7C03-F692-4519-AD8C-AE43307EBC45}" type="presParOf" srcId="{9125AB0F-FEC8-4E37-A0D4-421A10953A87}" destId="{FD34E1AC-8000-442E-8F65-C60659AB48CE}" srcOrd="7" destOrd="0" presId="urn:microsoft.com/office/officeart/2005/8/layout/pyramid2"/>
    <dgm:cxn modelId="{F92230FC-088B-431E-8D31-277C20A4131E}" type="presParOf" srcId="{9125AB0F-FEC8-4E37-A0D4-421A10953A87}" destId="{049C7901-E840-4A1A-9482-72B87D65E351}" srcOrd="8" destOrd="0" presId="urn:microsoft.com/office/officeart/2005/8/layout/pyramid2"/>
    <dgm:cxn modelId="{BDB26FDC-6143-4A3D-A4AB-45E1D5CE93F4}" type="presParOf" srcId="{9125AB0F-FEC8-4E37-A0D4-421A10953A87}" destId="{BF399E40-ADA7-4E00-B27C-C7DA21F9C7C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FEB5C-C884-4F32-9F8E-CE4D8ABEC7EA}">
      <dsp:nvSpPr>
        <dsp:cNvPr id="0" name=""/>
        <dsp:cNvSpPr/>
      </dsp:nvSpPr>
      <dsp:spPr>
        <a:xfrm>
          <a:off x="0" y="450393"/>
          <a:ext cx="874846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0B7C-C35F-409B-8502-31DE0D977D0E}">
      <dsp:nvSpPr>
        <dsp:cNvPr id="0" name=""/>
        <dsp:cNvSpPr/>
      </dsp:nvSpPr>
      <dsp:spPr>
        <a:xfrm>
          <a:off x="437423" y="22352"/>
          <a:ext cx="6123924" cy="8560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</a:t>
          </a: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คุณภาพของผู้เรียน</a:t>
          </a:r>
        </a:p>
      </dsp:txBody>
      <dsp:txXfrm>
        <a:off x="479213" y="64142"/>
        <a:ext cx="6040344" cy="772500"/>
      </dsp:txXfrm>
    </dsp:sp>
    <dsp:sp modelId="{61B691C6-7DA4-48A0-96C0-9F8A44561CC4}">
      <dsp:nvSpPr>
        <dsp:cNvPr id="0" name=""/>
        <dsp:cNvSpPr/>
      </dsp:nvSpPr>
      <dsp:spPr>
        <a:xfrm>
          <a:off x="0" y="1765833"/>
          <a:ext cx="874846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849996"/>
              <a:satOff val="-5000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A65FE-FC82-4562-896B-0E470E0DE590}">
      <dsp:nvSpPr>
        <dsp:cNvPr id="0" name=""/>
        <dsp:cNvSpPr/>
      </dsp:nvSpPr>
      <dsp:spPr>
        <a:xfrm>
          <a:off x="437423" y="1337793"/>
          <a:ext cx="7690853" cy="856080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</a:t>
          </a: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กระบวนการบริหารและการจัดการ</a:t>
          </a:r>
        </a:p>
      </dsp:txBody>
      <dsp:txXfrm>
        <a:off x="479213" y="1379583"/>
        <a:ext cx="7607273" cy="772500"/>
      </dsp:txXfrm>
    </dsp:sp>
    <dsp:sp modelId="{F1376DA5-17D2-4B95-87A6-EBF0863EA32D}">
      <dsp:nvSpPr>
        <dsp:cNvPr id="0" name=""/>
        <dsp:cNvSpPr/>
      </dsp:nvSpPr>
      <dsp:spPr>
        <a:xfrm>
          <a:off x="0" y="3081272"/>
          <a:ext cx="874846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699993"/>
              <a:satOff val="-100000"/>
              <a:lumOff val="6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4E580-C334-4E55-A461-574EE4FAA4FD}">
      <dsp:nvSpPr>
        <dsp:cNvPr id="0" name=""/>
        <dsp:cNvSpPr/>
      </dsp:nvSpPr>
      <dsp:spPr>
        <a:xfrm>
          <a:off x="416491" y="2653233"/>
          <a:ext cx="8329827" cy="856080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</a:t>
          </a: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การจัดการเรียนการสอนที่เน้นผู้เรียนเป็นสำคัญ</a:t>
          </a:r>
        </a:p>
      </dsp:txBody>
      <dsp:txXfrm>
        <a:off x="458281" y="2695023"/>
        <a:ext cx="8246247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FEB5C-C884-4F32-9F8E-CE4D8ABEC7EA}">
      <dsp:nvSpPr>
        <dsp:cNvPr id="0" name=""/>
        <dsp:cNvSpPr/>
      </dsp:nvSpPr>
      <dsp:spPr>
        <a:xfrm>
          <a:off x="0" y="450393"/>
          <a:ext cx="874846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0B7C-C35F-409B-8502-31DE0D977D0E}">
      <dsp:nvSpPr>
        <dsp:cNvPr id="0" name=""/>
        <dsp:cNvSpPr/>
      </dsp:nvSpPr>
      <dsp:spPr>
        <a:xfrm>
          <a:off x="437423" y="22352"/>
          <a:ext cx="6123924" cy="8560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1</a:t>
          </a: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คุณภาพของเด็ก</a:t>
          </a:r>
        </a:p>
      </dsp:txBody>
      <dsp:txXfrm>
        <a:off x="479213" y="64142"/>
        <a:ext cx="6040344" cy="772500"/>
      </dsp:txXfrm>
    </dsp:sp>
    <dsp:sp modelId="{61B691C6-7DA4-48A0-96C0-9F8A44561CC4}">
      <dsp:nvSpPr>
        <dsp:cNvPr id="0" name=""/>
        <dsp:cNvSpPr/>
      </dsp:nvSpPr>
      <dsp:spPr>
        <a:xfrm>
          <a:off x="0" y="1765833"/>
          <a:ext cx="874846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849996"/>
              <a:satOff val="-5000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A65FE-FC82-4562-896B-0E470E0DE590}">
      <dsp:nvSpPr>
        <dsp:cNvPr id="0" name=""/>
        <dsp:cNvSpPr/>
      </dsp:nvSpPr>
      <dsp:spPr>
        <a:xfrm>
          <a:off x="437423" y="1337793"/>
          <a:ext cx="7690853" cy="856080"/>
        </a:xfrm>
        <a:prstGeom prst="roundRect">
          <a:avLst/>
        </a:prstGeom>
        <a:solidFill>
          <a:srgbClr val="CCFFFF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2</a:t>
          </a: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กระบวนการบริหารและการจัดการ</a:t>
          </a:r>
        </a:p>
      </dsp:txBody>
      <dsp:txXfrm>
        <a:off x="479213" y="1379583"/>
        <a:ext cx="7607273" cy="772500"/>
      </dsp:txXfrm>
    </dsp:sp>
    <dsp:sp modelId="{F1376DA5-17D2-4B95-87A6-EBF0863EA32D}">
      <dsp:nvSpPr>
        <dsp:cNvPr id="0" name=""/>
        <dsp:cNvSpPr/>
      </dsp:nvSpPr>
      <dsp:spPr>
        <a:xfrm>
          <a:off x="0" y="3081272"/>
          <a:ext cx="874846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1699993"/>
              <a:satOff val="-100000"/>
              <a:lumOff val="6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4E580-C334-4E55-A461-574EE4FAA4FD}">
      <dsp:nvSpPr>
        <dsp:cNvPr id="0" name=""/>
        <dsp:cNvSpPr/>
      </dsp:nvSpPr>
      <dsp:spPr>
        <a:xfrm>
          <a:off x="418636" y="2622790"/>
          <a:ext cx="8329827" cy="856080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470" tIns="0" rIns="23147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มาตรฐานที่ </a:t>
          </a:r>
          <a:r>
            <a:rPr lang="en-US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3</a:t>
          </a:r>
          <a:r>
            <a:rPr lang="th-TH" sz="2900" b="1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 การจัดประสบการณ์ที่เน้นเด็กเป็นสำคัญ</a:t>
          </a:r>
        </a:p>
      </dsp:txBody>
      <dsp:txXfrm>
        <a:off x="460426" y="2664580"/>
        <a:ext cx="8246247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B52A6-0D5E-423E-912A-E0F61555528F}">
      <dsp:nvSpPr>
        <dsp:cNvPr id="0" name=""/>
        <dsp:cNvSpPr/>
      </dsp:nvSpPr>
      <dsp:spPr>
        <a:xfrm>
          <a:off x="2030625" y="0"/>
          <a:ext cx="4608512" cy="46085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4A30B-3D3F-43A8-BFF9-C0115AC93077}">
      <dsp:nvSpPr>
        <dsp:cNvPr id="0" name=""/>
        <dsp:cNvSpPr/>
      </dsp:nvSpPr>
      <dsp:spPr>
        <a:xfrm>
          <a:off x="4334881" y="461301"/>
          <a:ext cx="2995532" cy="655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ระดับยอดเยี่ยม</a:t>
          </a:r>
        </a:p>
      </dsp:txBody>
      <dsp:txXfrm>
        <a:off x="4366869" y="493289"/>
        <a:ext cx="2931556" cy="591296"/>
      </dsp:txXfrm>
    </dsp:sp>
    <dsp:sp modelId="{BD31F08C-D710-49E4-B968-EAD079EA4C76}">
      <dsp:nvSpPr>
        <dsp:cNvPr id="0" name=""/>
        <dsp:cNvSpPr/>
      </dsp:nvSpPr>
      <dsp:spPr>
        <a:xfrm>
          <a:off x="4334881" y="1198483"/>
          <a:ext cx="2995532" cy="655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ระดับดีเลิศ</a:t>
          </a:r>
        </a:p>
      </dsp:txBody>
      <dsp:txXfrm>
        <a:off x="4366869" y="1230471"/>
        <a:ext cx="2931556" cy="591296"/>
      </dsp:txXfrm>
    </dsp:sp>
    <dsp:sp modelId="{4A130879-FB5F-468C-9677-BDC66A896FEC}">
      <dsp:nvSpPr>
        <dsp:cNvPr id="0" name=""/>
        <dsp:cNvSpPr/>
      </dsp:nvSpPr>
      <dsp:spPr>
        <a:xfrm>
          <a:off x="4334881" y="1935665"/>
          <a:ext cx="2995532" cy="655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ระดับดี</a:t>
          </a:r>
        </a:p>
      </dsp:txBody>
      <dsp:txXfrm>
        <a:off x="4366869" y="1967653"/>
        <a:ext cx="2931556" cy="591296"/>
      </dsp:txXfrm>
    </dsp:sp>
    <dsp:sp modelId="{54CDAB26-013A-4B36-B7C2-0D5D867806C8}">
      <dsp:nvSpPr>
        <dsp:cNvPr id="0" name=""/>
        <dsp:cNvSpPr/>
      </dsp:nvSpPr>
      <dsp:spPr>
        <a:xfrm>
          <a:off x="4334881" y="2672846"/>
          <a:ext cx="2995532" cy="655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ระดับปานกลาง</a:t>
          </a:r>
        </a:p>
      </dsp:txBody>
      <dsp:txXfrm>
        <a:off x="4366869" y="2704834"/>
        <a:ext cx="2931556" cy="591296"/>
      </dsp:txXfrm>
    </dsp:sp>
    <dsp:sp modelId="{049C7901-E840-4A1A-9482-72B87D65E351}">
      <dsp:nvSpPr>
        <dsp:cNvPr id="0" name=""/>
        <dsp:cNvSpPr/>
      </dsp:nvSpPr>
      <dsp:spPr>
        <a:xfrm>
          <a:off x="4334881" y="3410028"/>
          <a:ext cx="2995532" cy="6552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latin typeface="TH SarabunPSK" pitchFamily="34" charset="-34"/>
              <a:cs typeface="TH SarabunPSK" pitchFamily="34" charset="-34"/>
            </a:rPr>
            <a:t>ระดับกำลังพัฒนา</a:t>
          </a:r>
        </a:p>
      </dsp:txBody>
      <dsp:txXfrm>
        <a:off x="4366869" y="3442016"/>
        <a:ext cx="2931556" cy="59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 userDrawn="1"/>
        </p:nvSpPr>
        <p:spPr bwMode="black">
          <a:xfrm>
            <a:off x="0" y="2660650"/>
            <a:ext cx="9144000" cy="120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b="1">
              <a:solidFill>
                <a:srgbClr val="1D528D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5" name="Rectangle 45"/>
          <p:cNvSpPr>
            <a:spLocks noChangeArrowheads="1"/>
          </p:cNvSpPr>
          <p:nvPr userDrawn="1"/>
        </p:nvSpPr>
        <p:spPr bwMode="black">
          <a:xfrm>
            <a:off x="1835150" y="2741613"/>
            <a:ext cx="7308850" cy="657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b="1">
              <a:solidFill>
                <a:srgbClr val="1D528D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 userDrawn="1"/>
        </p:nvSpPr>
        <p:spPr bwMode="white">
          <a:xfrm>
            <a:off x="304800" y="304800"/>
            <a:ext cx="13033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FFFFFF"/>
                </a:solidFill>
                <a:cs typeface="Angsana New" pitchFamily="18" charset="-34"/>
              </a:rPr>
              <a:t>Company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cs typeface="Angsana New" pitchFamily="18" charset="-34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7315200" cy="6858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28800" y="1981200"/>
            <a:ext cx="64008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5B8E-8D09-4700-B3EF-68DE38817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34188" y="152400"/>
            <a:ext cx="2124075" cy="61722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224588" cy="6172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E693C-8F8C-4EF9-90F7-34841E99E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3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62263" y="152400"/>
            <a:ext cx="6096000" cy="6858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382000" cy="4800600"/>
          </a:xfrm>
        </p:spPr>
        <p:txBody>
          <a:bodyPr/>
          <a:lstStyle/>
          <a:p>
            <a:pPr lvl="0"/>
            <a:r>
              <a:rPr lang="th-TH" noProof="0"/>
              <a:t>คลิกไอคอนเพื่อเพิ่มตาราง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3AF2B-3961-4438-99B1-0D33033CF7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2896-6EAF-4E4B-9151-2136B065FC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7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5CB0-0848-412E-8EC1-23B34583D3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8DD9-8D9C-4EBD-9AE7-A50F2130CB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6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E7A1-8083-4554-8AD4-96927D1E29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0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D3AF8-D713-455A-9734-C03F17C7A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1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D577-1324-43CD-AA9E-B3C3227F0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2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271D3-C8C5-4EE2-B38E-1458AC5DF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9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D25B-B287-41DB-AE61-76F100C115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4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3"/>
          <p:cNvGraphicFramePr>
            <a:graphicFrameLocks noChangeAspect="1"/>
          </p:cNvGraphicFramePr>
          <p:nvPr/>
        </p:nvGraphicFramePr>
        <p:xfrm>
          <a:off x="3708400" y="3024188"/>
          <a:ext cx="5435600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Image" r:id="rId15" imgW="4838095" imgH="4990476" progId="">
                  <p:embed/>
                </p:oleObj>
              </mc:Choice>
              <mc:Fallback>
                <p:oleObj name="Image" r:id="rId15" imgW="4838095" imgH="49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024188"/>
                        <a:ext cx="5435600" cy="383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2B14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" name="Rectangle 44"/>
          <p:cNvSpPr>
            <a:spLocks noChangeArrowheads="1"/>
          </p:cNvSpPr>
          <p:nvPr/>
        </p:nvSpPr>
        <p:spPr bwMode="ltGray">
          <a:xfrm>
            <a:off x="0" y="0"/>
            <a:ext cx="9144000" cy="1125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b="1">
              <a:solidFill>
                <a:srgbClr val="1D528D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black">
          <a:xfrm>
            <a:off x="0" y="1125538"/>
            <a:ext cx="2843213" cy="288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b="1">
              <a:solidFill>
                <a:srgbClr val="1D528D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black">
          <a:xfrm>
            <a:off x="0" y="1095375"/>
            <a:ext cx="9144000" cy="73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800" b="1">
              <a:solidFill>
                <a:srgbClr val="1D528D"/>
              </a:solidFill>
              <a:latin typeface="Arial" charset="0"/>
              <a:cs typeface="Angsana New" pitchFamily="18" charset="-34"/>
            </a:endParaRPr>
          </a:p>
        </p:txBody>
      </p:sp>
      <p:grpSp>
        <p:nvGrpSpPr>
          <p:cNvPr id="1032" name="Group 47"/>
          <p:cNvGrpSpPr>
            <a:grpSpLocks/>
          </p:cNvGrpSpPr>
          <p:nvPr/>
        </p:nvGrpSpPr>
        <p:grpSpPr bwMode="auto">
          <a:xfrm>
            <a:off x="0" y="908050"/>
            <a:ext cx="9144000" cy="144463"/>
            <a:chOff x="1519" y="554"/>
            <a:chExt cx="4241" cy="91"/>
          </a:xfrm>
        </p:grpSpPr>
        <p:sp>
          <p:nvSpPr>
            <p:cNvPr id="1072" name="Line 48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 b="1">
                <a:solidFill>
                  <a:srgbClr val="1D528D"/>
                </a:solidFill>
                <a:latin typeface="Arial" charset="0"/>
                <a:cs typeface="Angsana New" pitchFamily="18" charset="-34"/>
              </a:endParaRPr>
            </a:p>
          </p:txBody>
        </p:sp>
        <p:sp>
          <p:nvSpPr>
            <p:cNvPr id="1073" name="Line 49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 b="1">
                <a:solidFill>
                  <a:srgbClr val="1D528D"/>
                </a:solidFill>
                <a:latin typeface="Arial" charset="0"/>
                <a:cs typeface="Angsana New" pitchFamily="18" charset="-34"/>
              </a:endParaRPr>
            </a:p>
          </p:txBody>
        </p:sp>
        <p:sp>
          <p:nvSpPr>
            <p:cNvPr id="1074" name="Line 50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800" b="1">
                <a:solidFill>
                  <a:srgbClr val="1D528D"/>
                </a:solidFill>
                <a:latin typeface="Arial" charset="0"/>
                <a:cs typeface="Angsana New" pitchFamily="18" charset="-34"/>
              </a:endParaRPr>
            </a:p>
          </p:txBody>
        </p:sp>
      </p:grpSp>
      <p:graphicFrame>
        <p:nvGraphicFramePr>
          <p:cNvPr id="1027" name="Object 51"/>
          <p:cNvGraphicFramePr>
            <a:graphicFrameLocks noChangeAspect="1"/>
          </p:cNvGraphicFramePr>
          <p:nvPr/>
        </p:nvGraphicFramePr>
        <p:xfrm>
          <a:off x="-9525" y="-9525"/>
          <a:ext cx="28527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Image" r:id="rId17" imgW="3809524" imgH="1257143" progId="">
                  <p:embed/>
                </p:oleObj>
              </mc:Choice>
              <mc:Fallback>
                <p:oleObj name="Image" r:id="rId17" imgW="3809524" imgH="12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-9525"/>
                        <a:ext cx="285273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2B14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0" y="1131888"/>
            <a:ext cx="2819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6525"/>
            <a:ext cx="289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8017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E91CE-01F2-421E-9DF4-9CA098430833}" type="slidenum">
              <a:rPr 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862263" y="1524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9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sa=i&amp;rct=j&amp;q=&amp;esrc=s&amp;source=images&amp;cd=&amp;ved=2ahUKEwj2_qfak-jhAhW_7nMBHRWKBWQQjRx6BAgBEAU&amp;url=https://news.kapook.com/topics/%E0%B8%99%E0%B8%A7%E0%B8%B1%E0%B8%95%E0%B8%81%E0%B8%A3%E0%B8%A3%E0%B8%A1&amp;psig=AOvVaw1yrk1e35fWwgaYw0jQBDbN&amp;ust=1556175515819085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E30A1ED-C115-481D-BB3E-447E1A58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16" y="1259865"/>
            <a:ext cx="7598569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3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นางอภิวันทน์  </a:t>
            </a:r>
            <a:r>
              <a:rPr lang="th-TH" sz="33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พิน</a:t>
            </a:r>
            <a:r>
              <a:rPr lang="th-TH" sz="33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ทอง  ศึกษานิเทศก์ชำนาญการพิเศษ</a:t>
            </a:r>
            <a:br>
              <a:rPr lang="th-TH" sz="33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3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สำนักงานศึกษาธิการจังหวัดประจวบคีรีขันธ์</a:t>
            </a:r>
          </a:p>
        </p:txBody>
      </p:sp>
      <p:pic>
        <p:nvPicPr>
          <p:cNvPr id="13" name="ตัวแทนเนื้อหา 12">
            <a:extLst>
              <a:ext uri="{FF2B5EF4-FFF2-40B4-BE49-F238E27FC236}">
                <a16:creationId xmlns:a16="http://schemas.microsoft.com/office/drawing/2014/main" xmlns="" id="{4DA38C42-5720-4060-9FDF-E367F68AD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352065"/>
            <a:ext cx="4957762" cy="3684651"/>
          </a:xfrm>
        </p:spPr>
      </p:pic>
    </p:spTree>
    <p:extLst>
      <p:ext uri="{BB962C8B-B14F-4D97-AF65-F5344CB8AC3E}">
        <p14:creationId xmlns:p14="http://schemas.microsoft.com/office/powerpoint/2010/main" val="71596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17E38B5-7E3E-4ED7-925F-D6F2CAF4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027224C0-A8E1-4148-B362-07AF1F2D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หลักเกณฑ์การตัดสินการประกันคุณภาพการศึกษาภายนอก </a:t>
            </a:r>
          </a:p>
          <a:p>
            <a:pPr lvl="1"/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สถานศึกษามีนวัตกรรมหรือแบบอย่างที่ดี</a:t>
            </a:r>
          </a:p>
          <a:p>
            <a:endParaRPr lang="th-TH" sz="4000" dirty="0">
              <a:solidFill>
                <a:schemeClr val="tx2"/>
              </a:solidFill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1378290-1B30-476E-90E9-4FEFFF1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C37C1BF-241F-438B-9794-ECC50B9D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80251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 rotWithShape="1">
          <a:blip r:embed="rId2"/>
          <a:srcRect l="8463" t="23226" r="26131" b="9463"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408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36911" y="894163"/>
            <a:ext cx="9107091" cy="5106590"/>
            <a:chOff x="78" y="0"/>
            <a:chExt cx="19123" cy="10723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8" y="0"/>
              <a:ext cx="19123" cy="10723"/>
              <a:chOff x="78" y="0"/>
              <a:chExt cx="19123" cy="10723"/>
            </a:xfrm>
          </p:grpSpPr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78" y="0"/>
                <a:ext cx="19123" cy="10723"/>
              </a:xfrm>
              <a:custGeom>
                <a:avLst/>
                <a:gdLst>
                  <a:gd name="T0" fmla="+- 0 78 78"/>
                  <a:gd name="T1" fmla="*/ T0 w 19123"/>
                  <a:gd name="T2" fmla="*/ 10722 h 10723"/>
                  <a:gd name="T3" fmla="+- 0 19200 78"/>
                  <a:gd name="T4" fmla="*/ T3 w 19123"/>
                  <a:gd name="T5" fmla="*/ 10722 h 10723"/>
                  <a:gd name="T6" fmla="+- 0 19200 78"/>
                  <a:gd name="T7" fmla="*/ T6 w 19123"/>
                  <a:gd name="T8" fmla="*/ 0 h 10723"/>
                  <a:gd name="T9" fmla="+- 0 78 78"/>
                  <a:gd name="T10" fmla="*/ T9 w 19123"/>
                  <a:gd name="T11" fmla="*/ 0 h 10723"/>
                  <a:gd name="T12" fmla="+- 0 78 78"/>
                  <a:gd name="T13" fmla="*/ T12 w 19123"/>
                  <a:gd name="T14" fmla="*/ 10722 h 10723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9123" h="10723">
                    <a:moveTo>
                      <a:pt x="0" y="10722"/>
                    </a:moveTo>
                    <a:lnTo>
                      <a:pt x="19122" y="10722"/>
                    </a:lnTo>
                    <a:lnTo>
                      <a:pt x="19122" y="0"/>
                    </a:lnTo>
                    <a:lnTo>
                      <a:pt x="0" y="0"/>
                    </a:lnTo>
                    <a:lnTo>
                      <a:pt x="0" y="10722"/>
                    </a:lnTo>
                    <a:close/>
                  </a:path>
                </a:pathLst>
              </a:custGeom>
              <a:solidFill>
                <a:srgbClr val="5D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100"/>
              </a:p>
            </p:txBody>
          </p:sp>
          <p:pic>
            <p:nvPicPr>
              <p:cNvPr id="1055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0"/>
                <a:ext cx="14400" cy="10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78" y="10224"/>
              <a:ext cx="6040" cy="499"/>
              <a:chOff x="78" y="10224"/>
              <a:chExt cx="6040" cy="499"/>
            </a:xfrm>
          </p:grpSpPr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78" y="10224"/>
                <a:ext cx="6040" cy="499"/>
              </a:xfrm>
              <a:custGeom>
                <a:avLst/>
                <a:gdLst>
                  <a:gd name="T0" fmla="+- 0 78 78"/>
                  <a:gd name="T1" fmla="*/ T0 w 6040"/>
                  <a:gd name="T2" fmla="+- 0 10722 10224"/>
                  <a:gd name="T3" fmla="*/ 10722 h 499"/>
                  <a:gd name="T4" fmla="+- 0 6118 78"/>
                  <a:gd name="T5" fmla="*/ T4 w 6040"/>
                  <a:gd name="T6" fmla="+- 0 10722 10224"/>
                  <a:gd name="T7" fmla="*/ 10722 h 499"/>
                  <a:gd name="T8" fmla="+- 0 6118 78"/>
                  <a:gd name="T9" fmla="*/ T8 w 6040"/>
                  <a:gd name="T10" fmla="+- 0 10224 10224"/>
                  <a:gd name="T11" fmla="*/ 10224 h 499"/>
                  <a:gd name="T12" fmla="+- 0 78 78"/>
                  <a:gd name="T13" fmla="*/ T12 w 6040"/>
                  <a:gd name="T14" fmla="+- 0 10224 10224"/>
                  <a:gd name="T15" fmla="*/ 10224 h 499"/>
                  <a:gd name="T16" fmla="+- 0 78 78"/>
                  <a:gd name="T17" fmla="*/ T16 w 6040"/>
                  <a:gd name="T18" fmla="+- 0 10722 10224"/>
                  <a:gd name="T19" fmla="*/ 10722 h 4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40" h="499">
                    <a:moveTo>
                      <a:pt x="0" y="498"/>
                    </a:moveTo>
                    <a:lnTo>
                      <a:pt x="6040" y="498"/>
                    </a:lnTo>
                    <a:lnTo>
                      <a:pt x="6040" y="0"/>
                    </a:lnTo>
                    <a:lnTo>
                      <a:pt x="0" y="0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002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100"/>
              </a:p>
            </p:txBody>
          </p:sp>
        </p:grpSp>
        <p:grpSp>
          <p:nvGrpSpPr>
            <p:cNvPr id="27" name="Group 34"/>
            <p:cNvGrpSpPr>
              <a:grpSpLocks/>
            </p:cNvGrpSpPr>
            <p:nvPr/>
          </p:nvGrpSpPr>
          <p:grpSpPr bwMode="auto">
            <a:xfrm>
              <a:off x="2400" y="538"/>
              <a:ext cx="14400" cy="7200"/>
              <a:chOff x="2400" y="538"/>
              <a:chExt cx="14400" cy="7200"/>
            </a:xfrm>
          </p:grpSpPr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2400" y="538"/>
                <a:ext cx="14400" cy="7200"/>
              </a:xfrm>
              <a:custGeom>
                <a:avLst/>
                <a:gdLst>
                  <a:gd name="T0" fmla="+- 0 2400 2400"/>
                  <a:gd name="T1" fmla="*/ T0 w 14400"/>
                  <a:gd name="T2" fmla="+- 0 7738 538"/>
                  <a:gd name="T3" fmla="*/ 7738 h 7200"/>
                  <a:gd name="T4" fmla="+- 0 16800 2400"/>
                  <a:gd name="T5" fmla="*/ T4 w 14400"/>
                  <a:gd name="T6" fmla="+- 0 7738 538"/>
                  <a:gd name="T7" fmla="*/ 7738 h 7200"/>
                  <a:gd name="T8" fmla="+- 0 16800 2400"/>
                  <a:gd name="T9" fmla="*/ T8 w 14400"/>
                  <a:gd name="T10" fmla="+- 0 538 538"/>
                  <a:gd name="T11" fmla="*/ 538 h 7200"/>
                  <a:gd name="T12" fmla="+- 0 2400 2400"/>
                  <a:gd name="T13" fmla="*/ T12 w 14400"/>
                  <a:gd name="T14" fmla="+- 0 538 538"/>
                  <a:gd name="T15" fmla="*/ 538 h 7200"/>
                  <a:gd name="T16" fmla="+- 0 2400 2400"/>
                  <a:gd name="T17" fmla="*/ T16 w 14400"/>
                  <a:gd name="T18" fmla="+- 0 7738 538"/>
                  <a:gd name="T19" fmla="*/ 7738 h 7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00" h="7200">
                    <a:moveTo>
                      <a:pt x="0" y="7200"/>
                    </a:moveTo>
                    <a:lnTo>
                      <a:pt x="14400" y="7200"/>
                    </a:lnTo>
                    <a:lnTo>
                      <a:pt x="14400" y="0"/>
                    </a:lnTo>
                    <a:lnTo>
                      <a:pt x="0" y="0"/>
                    </a:lnTo>
                    <a:lnTo>
                      <a:pt x="0" y="7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100"/>
              </a:p>
            </p:txBody>
          </p:sp>
        </p:grp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2400" y="538"/>
              <a:ext cx="14400" cy="7200"/>
              <a:chOff x="2400" y="538"/>
              <a:chExt cx="14400" cy="7200"/>
            </a:xfrm>
          </p:grpSpPr>
          <p:sp>
            <p:nvSpPr>
              <p:cNvPr id="29" name="Freeform 37"/>
              <p:cNvSpPr>
                <a:spLocks/>
              </p:cNvSpPr>
              <p:nvPr/>
            </p:nvSpPr>
            <p:spPr bwMode="auto">
              <a:xfrm>
                <a:off x="2400" y="538"/>
                <a:ext cx="14400" cy="7200"/>
              </a:xfrm>
              <a:custGeom>
                <a:avLst/>
                <a:gdLst>
                  <a:gd name="T0" fmla="+- 0 2400 2400"/>
                  <a:gd name="T1" fmla="*/ T0 w 14400"/>
                  <a:gd name="T2" fmla="+- 0 7738 538"/>
                  <a:gd name="T3" fmla="*/ 7738 h 7200"/>
                  <a:gd name="T4" fmla="+- 0 16800 2400"/>
                  <a:gd name="T5" fmla="*/ T4 w 14400"/>
                  <a:gd name="T6" fmla="+- 0 7738 538"/>
                  <a:gd name="T7" fmla="*/ 7738 h 7200"/>
                  <a:gd name="T8" fmla="+- 0 16800 2400"/>
                  <a:gd name="T9" fmla="*/ T8 w 14400"/>
                  <a:gd name="T10" fmla="+- 0 538 538"/>
                  <a:gd name="T11" fmla="*/ 538 h 7200"/>
                  <a:gd name="T12" fmla="+- 0 2400 2400"/>
                  <a:gd name="T13" fmla="*/ T12 w 14400"/>
                  <a:gd name="T14" fmla="+- 0 538 538"/>
                  <a:gd name="T15" fmla="*/ 538 h 7200"/>
                  <a:gd name="T16" fmla="+- 0 2400 2400"/>
                  <a:gd name="T17" fmla="*/ T16 w 14400"/>
                  <a:gd name="T18" fmla="+- 0 7738 538"/>
                  <a:gd name="T19" fmla="*/ 7738 h 7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00" h="7200">
                    <a:moveTo>
                      <a:pt x="0" y="7200"/>
                    </a:moveTo>
                    <a:lnTo>
                      <a:pt x="14400" y="7200"/>
                    </a:lnTo>
                    <a:lnTo>
                      <a:pt x="14400" y="0"/>
                    </a:lnTo>
                    <a:lnTo>
                      <a:pt x="0" y="0"/>
                    </a:lnTo>
                    <a:lnTo>
                      <a:pt x="0" y="7200"/>
                    </a:lnTo>
                    <a:close/>
                  </a:path>
                </a:pathLst>
              </a:custGeom>
              <a:noFill/>
              <a:ln w="76200">
                <a:solidFill>
                  <a:srgbClr val="0031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100"/>
              </a:p>
            </p:txBody>
          </p:sp>
          <p:pic>
            <p:nvPicPr>
              <p:cNvPr id="1062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9" y="7418"/>
                <a:ext cx="12401" cy="3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3" name="Picture 3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0" y="7459"/>
                <a:ext cx="12240" cy="2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4" name="Picture 4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74" y="274"/>
                <a:ext cx="1152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Rectangle 32"/>
          <p:cNvSpPr/>
          <p:nvPr/>
        </p:nvSpPr>
        <p:spPr>
          <a:xfrm>
            <a:off x="1140398" y="1269421"/>
            <a:ext cx="6900114" cy="178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398" marR="130493" algn="ctr">
              <a:lnSpc>
                <a:spcPct val="130000"/>
              </a:lnSpc>
              <a:spcBef>
                <a:spcPts val="1208"/>
              </a:spcBef>
            </a:pPr>
            <a:r>
              <a:rPr lang="th-TH" sz="4000" b="1" spc="-4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สมศ</a:t>
            </a:r>
            <a:r>
              <a:rPr lang="en-US" sz="4000" b="1" spc="-4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4000" b="1" spc="19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ดำ</a:t>
            </a:r>
            <a:r>
              <a:rPr lang="th-TH" sz="4000" b="1" spc="-4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เนินการประเมินคุณภาพภายนอก</a:t>
            </a:r>
          </a:p>
          <a:p>
            <a:pPr marL="132398" marR="130493" algn="ctr">
              <a:lnSpc>
                <a:spcPct val="130000"/>
              </a:lnSpc>
              <a:spcBef>
                <a:spcPts val="1208"/>
              </a:spcBef>
            </a:pPr>
            <a:r>
              <a:rPr lang="th-TH" sz="4000" b="1" spc="-4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การประเมินคุณภาพภายนอก</a:t>
            </a:r>
            <a:r>
              <a:rPr lang="en-US" sz="4000" b="1" dirty="0">
                <a:solidFill>
                  <a:srgbClr val="0028AE"/>
                </a:solidFill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4000" b="1" dirty="0">
                <a:solidFill>
                  <a:srgbClr val="0028AE"/>
                </a:solidFill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แนวใหม่</a:t>
            </a:r>
            <a:r>
              <a:rPr lang="en-US" sz="4000" b="1" dirty="0">
                <a:solidFill>
                  <a:srgbClr val="0028AE"/>
                </a:solidFill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r>
              <a:rPr lang="th-TH" sz="4000" b="1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รอบสี่</a:t>
            </a:r>
            <a:endParaRPr lang="en-US" sz="4000" b="1" dirty="0">
              <a:latin typeface="TH SarabunIT๙" panose="020B0500040200020003" pitchFamily="34" charset="-34"/>
              <a:ea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155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Rectangle 2120"/>
          <p:cNvSpPr/>
          <p:nvPr/>
        </p:nvSpPr>
        <p:spPr>
          <a:xfrm>
            <a:off x="2522761" y="989834"/>
            <a:ext cx="43107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700" b="1" dirty="0">
                <a:solidFill>
                  <a:srgbClr val="FFFF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จุดเปลี่ยนการประเมินคุณภาพภายนอกรอบสี่</a:t>
            </a:r>
            <a:endParaRPr lang="th-TH" sz="2100" dirty="0"/>
          </a:p>
        </p:txBody>
      </p:sp>
      <p:pic>
        <p:nvPicPr>
          <p:cNvPr id="80" name="รูปภาพ 79"/>
          <p:cNvPicPr/>
          <p:nvPr/>
        </p:nvPicPr>
        <p:blipFill rotWithShape="1">
          <a:blip r:embed="rId2"/>
          <a:srcRect l="16445" t="18713" r="17533" b="13333"/>
          <a:stretch/>
        </p:blipFill>
        <p:spPr bwMode="auto">
          <a:xfrm>
            <a:off x="179514" y="989833"/>
            <a:ext cx="8784976" cy="4923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48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15475" t="19354" r="17184" b="13119"/>
          <a:stretch/>
        </p:blipFill>
        <p:spPr bwMode="auto">
          <a:xfrm>
            <a:off x="179512" y="944724"/>
            <a:ext cx="885698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086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/>
          <p:nvPr/>
        </p:nvPicPr>
        <p:blipFill rotWithShape="1">
          <a:blip r:embed="rId2"/>
          <a:srcRect l="15716" t="19570" r="17063" b="19008"/>
          <a:stretch/>
        </p:blipFill>
        <p:spPr bwMode="auto">
          <a:xfrm>
            <a:off x="-14908" y="857250"/>
            <a:ext cx="9158908" cy="600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235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36911" y="894163"/>
            <a:ext cx="9107091" cy="5106590"/>
            <a:chOff x="78" y="0"/>
            <a:chExt cx="19123" cy="10723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8" y="0"/>
              <a:ext cx="19123" cy="10723"/>
              <a:chOff x="78" y="0"/>
              <a:chExt cx="19123" cy="10723"/>
            </a:xfrm>
          </p:grpSpPr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78" y="0"/>
                <a:ext cx="19123" cy="10723"/>
              </a:xfrm>
              <a:custGeom>
                <a:avLst/>
                <a:gdLst>
                  <a:gd name="T0" fmla="+- 0 78 78"/>
                  <a:gd name="T1" fmla="*/ T0 w 19123"/>
                  <a:gd name="T2" fmla="*/ 10722 h 10723"/>
                  <a:gd name="T3" fmla="+- 0 19200 78"/>
                  <a:gd name="T4" fmla="*/ T3 w 19123"/>
                  <a:gd name="T5" fmla="*/ 10722 h 10723"/>
                  <a:gd name="T6" fmla="+- 0 19200 78"/>
                  <a:gd name="T7" fmla="*/ T6 w 19123"/>
                  <a:gd name="T8" fmla="*/ 0 h 10723"/>
                  <a:gd name="T9" fmla="+- 0 78 78"/>
                  <a:gd name="T10" fmla="*/ T9 w 19123"/>
                  <a:gd name="T11" fmla="*/ 0 h 10723"/>
                  <a:gd name="T12" fmla="+- 0 78 78"/>
                  <a:gd name="T13" fmla="*/ T12 w 19123"/>
                  <a:gd name="T14" fmla="*/ 10722 h 10723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9123" h="10723">
                    <a:moveTo>
                      <a:pt x="0" y="10722"/>
                    </a:moveTo>
                    <a:lnTo>
                      <a:pt x="19122" y="10722"/>
                    </a:lnTo>
                    <a:lnTo>
                      <a:pt x="19122" y="0"/>
                    </a:lnTo>
                    <a:lnTo>
                      <a:pt x="0" y="0"/>
                    </a:lnTo>
                    <a:lnTo>
                      <a:pt x="0" y="10722"/>
                    </a:lnTo>
                    <a:close/>
                  </a:path>
                </a:pathLst>
              </a:custGeom>
              <a:solidFill>
                <a:srgbClr val="5D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100"/>
              </a:p>
            </p:txBody>
          </p:sp>
          <p:pic>
            <p:nvPicPr>
              <p:cNvPr id="1055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0"/>
                <a:ext cx="14400" cy="10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78" y="10224"/>
              <a:ext cx="6040" cy="499"/>
              <a:chOff x="78" y="10224"/>
              <a:chExt cx="6040" cy="499"/>
            </a:xfrm>
          </p:grpSpPr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78" y="10224"/>
                <a:ext cx="6040" cy="499"/>
              </a:xfrm>
              <a:custGeom>
                <a:avLst/>
                <a:gdLst>
                  <a:gd name="T0" fmla="+- 0 78 78"/>
                  <a:gd name="T1" fmla="*/ T0 w 6040"/>
                  <a:gd name="T2" fmla="+- 0 10722 10224"/>
                  <a:gd name="T3" fmla="*/ 10722 h 499"/>
                  <a:gd name="T4" fmla="+- 0 6118 78"/>
                  <a:gd name="T5" fmla="*/ T4 w 6040"/>
                  <a:gd name="T6" fmla="+- 0 10722 10224"/>
                  <a:gd name="T7" fmla="*/ 10722 h 499"/>
                  <a:gd name="T8" fmla="+- 0 6118 78"/>
                  <a:gd name="T9" fmla="*/ T8 w 6040"/>
                  <a:gd name="T10" fmla="+- 0 10224 10224"/>
                  <a:gd name="T11" fmla="*/ 10224 h 499"/>
                  <a:gd name="T12" fmla="+- 0 78 78"/>
                  <a:gd name="T13" fmla="*/ T12 w 6040"/>
                  <a:gd name="T14" fmla="+- 0 10224 10224"/>
                  <a:gd name="T15" fmla="*/ 10224 h 499"/>
                  <a:gd name="T16" fmla="+- 0 78 78"/>
                  <a:gd name="T17" fmla="*/ T16 w 6040"/>
                  <a:gd name="T18" fmla="+- 0 10722 10224"/>
                  <a:gd name="T19" fmla="*/ 10722 h 4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40" h="499">
                    <a:moveTo>
                      <a:pt x="0" y="498"/>
                    </a:moveTo>
                    <a:lnTo>
                      <a:pt x="6040" y="498"/>
                    </a:lnTo>
                    <a:lnTo>
                      <a:pt x="6040" y="0"/>
                    </a:lnTo>
                    <a:lnTo>
                      <a:pt x="0" y="0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0023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100"/>
              </a:p>
            </p:txBody>
          </p:sp>
        </p:grpSp>
        <p:grpSp>
          <p:nvGrpSpPr>
            <p:cNvPr id="27" name="Group 34"/>
            <p:cNvGrpSpPr>
              <a:grpSpLocks/>
            </p:cNvGrpSpPr>
            <p:nvPr/>
          </p:nvGrpSpPr>
          <p:grpSpPr bwMode="auto">
            <a:xfrm>
              <a:off x="2400" y="538"/>
              <a:ext cx="14400" cy="7200"/>
              <a:chOff x="2400" y="538"/>
              <a:chExt cx="14400" cy="7200"/>
            </a:xfrm>
          </p:grpSpPr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2400" y="538"/>
                <a:ext cx="14400" cy="7200"/>
              </a:xfrm>
              <a:custGeom>
                <a:avLst/>
                <a:gdLst>
                  <a:gd name="T0" fmla="+- 0 2400 2400"/>
                  <a:gd name="T1" fmla="*/ T0 w 14400"/>
                  <a:gd name="T2" fmla="+- 0 7738 538"/>
                  <a:gd name="T3" fmla="*/ 7738 h 7200"/>
                  <a:gd name="T4" fmla="+- 0 16800 2400"/>
                  <a:gd name="T5" fmla="*/ T4 w 14400"/>
                  <a:gd name="T6" fmla="+- 0 7738 538"/>
                  <a:gd name="T7" fmla="*/ 7738 h 7200"/>
                  <a:gd name="T8" fmla="+- 0 16800 2400"/>
                  <a:gd name="T9" fmla="*/ T8 w 14400"/>
                  <a:gd name="T10" fmla="+- 0 538 538"/>
                  <a:gd name="T11" fmla="*/ 538 h 7200"/>
                  <a:gd name="T12" fmla="+- 0 2400 2400"/>
                  <a:gd name="T13" fmla="*/ T12 w 14400"/>
                  <a:gd name="T14" fmla="+- 0 538 538"/>
                  <a:gd name="T15" fmla="*/ 538 h 7200"/>
                  <a:gd name="T16" fmla="+- 0 2400 2400"/>
                  <a:gd name="T17" fmla="*/ T16 w 14400"/>
                  <a:gd name="T18" fmla="+- 0 7738 538"/>
                  <a:gd name="T19" fmla="*/ 7738 h 7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00" h="7200">
                    <a:moveTo>
                      <a:pt x="0" y="7200"/>
                    </a:moveTo>
                    <a:lnTo>
                      <a:pt x="14400" y="7200"/>
                    </a:lnTo>
                    <a:lnTo>
                      <a:pt x="14400" y="0"/>
                    </a:lnTo>
                    <a:lnTo>
                      <a:pt x="0" y="0"/>
                    </a:lnTo>
                    <a:lnTo>
                      <a:pt x="0" y="72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100"/>
              </a:p>
            </p:txBody>
          </p:sp>
        </p:grpSp>
        <p:grpSp>
          <p:nvGrpSpPr>
            <p:cNvPr id="28" name="Group 36"/>
            <p:cNvGrpSpPr>
              <a:grpSpLocks/>
            </p:cNvGrpSpPr>
            <p:nvPr/>
          </p:nvGrpSpPr>
          <p:grpSpPr bwMode="auto">
            <a:xfrm>
              <a:off x="2400" y="538"/>
              <a:ext cx="14400" cy="7200"/>
              <a:chOff x="2400" y="538"/>
              <a:chExt cx="14400" cy="7200"/>
            </a:xfrm>
          </p:grpSpPr>
          <p:sp>
            <p:nvSpPr>
              <p:cNvPr id="29" name="Freeform 37"/>
              <p:cNvSpPr>
                <a:spLocks/>
              </p:cNvSpPr>
              <p:nvPr/>
            </p:nvSpPr>
            <p:spPr bwMode="auto">
              <a:xfrm>
                <a:off x="2400" y="538"/>
                <a:ext cx="14400" cy="7200"/>
              </a:xfrm>
              <a:custGeom>
                <a:avLst/>
                <a:gdLst>
                  <a:gd name="T0" fmla="+- 0 2400 2400"/>
                  <a:gd name="T1" fmla="*/ T0 w 14400"/>
                  <a:gd name="T2" fmla="+- 0 7738 538"/>
                  <a:gd name="T3" fmla="*/ 7738 h 7200"/>
                  <a:gd name="T4" fmla="+- 0 16800 2400"/>
                  <a:gd name="T5" fmla="*/ T4 w 14400"/>
                  <a:gd name="T6" fmla="+- 0 7738 538"/>
                  <a:gd name="T7" fmla="*/ 7738 h 7200"/>
                  <a:gd name="T8" fmla="+- 0 16800 2400"/>
                  <a:gd name="T9" fmla="*/ T8 w 14400"/>
                  <a:gd name="T10" fmla="+- 0 538 538"/>
                  <a:gd name="T11" fmla="*/ 538 h 7200"/>
                  <a:gd name="T12" fmla="+- 0 2400 2400"/>
                  <a:gd name="T13" fmla="*/ T12 w 14400"/>
                  <a:gd name="T14" fmla="+- 0 538 538"/>
                  <a:gd name="T15" fmla="*/ 538 h 7200"/>
                  <a:gd name="T16" fmla="+- 0 2400 2400"/>
                  <a:gd name="T17" fmla="*/ T16 w 14400"/>
                  <a:gd name="T18" fmla="+- 0 7738 538"/>
                  <a:gd name="T19" fmla="*/ 7738 h 7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400" h="7200">
                    <a:moveTo>
                      <a:pt x="0" y="7200"/>
                    </a:moveTo>
                    <a:lnTo>
                      <a:pt x="14400" y="7200"/>
                    </a:lnTo>
                    <a:lnTo>
                      <a:pt x="14400" y="0"/>
                    </a:lnTo>
                    <a:lnTo>
                      <a:pt x="0" y="0"/>
                    </a:lnTo>
                    <a:lnTo>
                      <a:pt x="0" y="7200"/>
                    </a:lnTo>
                    <a:close/>
                  </a:path>
                </a:pathLst>
              </a:custGeom>
              <a:noFill/>
              <a:ln w="76200">
                <a:solidFill>
                  <a:srgbClr val="0031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100"/>
              </a:p>
            </p:txBody>
          </p:sp>
          <p:pic>
            <p:nvPicPr>
              <p:cNvPr id="1062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9" y="7418"/>
                <a:ext cx="12401" cy="3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3" name="Picture 3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0" y="7459"/>
                <a:ext cx="12240" cy="2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4" name="Picture 4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74" y="274"/>
                <a:ext cx="1152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Rectangle 32"/>
          <p:cNvSpPr/>
          <p:nvPr/>
        </p:nvSpPr>
        <p:spPr>
          <a:xfrm>
            <a:off x="1140398" y="1269421"/>
            <a:ext cx="6900114" cy="178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398" marR="130493" algn="ctr">
              <a:lnSpc>
                <a:spcPct val="130000"/>
              </a:lnSpc>
              <a:spcBef>
                <a:spcPts val="1208"/>
              </a:spcBef>
            </a:pPr>
            <a:r>
              <a:rPr lang="th-TH" sz="4000" b="1" spc="-4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สมศ</a:t>
            </a:r>
            <a:r>
              <a:rPr lang="en-US" sz="4000" b="1" spc="-4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4000" b="1" spc="19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ดำ</a:t>
            </a:r>
            <a:r>
              <a:rPr lang="th-TH" sz="4000" b="1" spc="-4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เนินการประเมินคุณภาพภายนอก</a:t>
            </a:r>
          </a:p>
          <a:p>
            <a:pPr marL="132398" marR="130493" algn="ctr">
              <a:lnSpc>
                <a:spcPct val="130000"/>
              </a:lnSpc>
              <a:spcBef>
                <a:spcPts val="1208"/>
              </a:spcBef>
            </a:pPr>
            <a:r>
              <a:rPr lang="th-TH" sz="4000" b="1" spc="-4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การประเมินคุณภาพภายนอก</a:t>
            </a:r>
            <a:r>
              <a:rPr lang="en-US" sz="4000" b="1" dirty="0">
                <a:solidFill>
                  <a:srgbClr val="0028AE"/>
                </a:solidFill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4000" b="1" dirty="0">
                <a:solidFill>
                  <a:srgbClr val="0028AE"/>
                </a:solidFill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แนวใหม่</a:t>
            </a:r>
            <a:r>
              <a:rPr lang="en-US" sz="4000" b="1" dirty="0">
                <a:solidFill>
                  <a:srgbClr val="0028AE"/>
                </a:solidFill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r>
              <a:rPr lang="th-TH" sz="4000" b="1" dirty="0">
                <a:latin typeface="TH SarabunIT๙" panose="020B0500040200020003" pitchFamily="34" charset="-34"/>
                <a:ea typeface="TH SarabunIT๙" panose="020B0500040200020003" pitchFamily="34" charset="-34"/>
                <a:cs typeface="TH SarabunIT๙" panose="020B0500040200020003" pitchFamily="34" charset="-34"/>
              </a:rPr>
              <a:t>รอบสี่</a:t>
            </a:r>
            <a:endParaRPr lang="en-US" sz="4000" b="1" dirty="0">
              <a:latin typeface="TH SarabunIT๙" panose="020B0500040200020003" pitchFamily="34" charset="-34"/>
              <a:ea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A525B83A-F5BC-4D8E-8E29-D899791057D6}"/>
              </a:ext>
            </a:extLst>
          </p:cNvPr>
          <p:cNvPicPr/>
          <p:nvPr/>
        </p:nvPicPr>
        <p:blipFill rotWithShape="1">
          <a:blip r:embed="rId6"/>
          <a:srcRect l="7497" t="23656" r="25514" b="8590"/>
          <a:stretch/>
        </p:blipFill>
        <p:spPr bwMode="auto">
          <a:xfrm>
            <a:off x="36908" y="0"/>
            <a:ext cx="910709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33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21360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มาตรฐานการศึกษาระดับการศึกษาขั้นพื้นฐาน</a:t>
            </a:r>
            <a:endParaRPr lang="th-TH" sz="3000" b="1" dirty="0">
              <a:cs typeface="+mn-cs"/>
            </a:endParaRPr>
          </a:p>
        </p:txBody>
      </p:sp>
      <p:graphicFrame>
        <p:nvGraphicFramePr>
          <p:cNvPr id="4" name="ไดอะแกรม 3"/>
          <p:cNvGraphicFramePr/>
          <p:nvPr>
            <p:extLst/>
          </p:nvPr>
        </p:nvGraphicFramePr>
        <p:xfrm>
          <a:off x="395536" y="1916832"/>
          <a:ext cx="8748464" cy="383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33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3067" y="116632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มาตรฐานการศึกษาระดับปฐมวัย</a:t>
            </a:r>
          </a:p>
        </p:txBody>
      </p:sp>
      <p:graphicFrame>
        <p:nvGraphicFramePr>
          <p:cNvPr id="4" name="ไดอะแกรม 3"/>
          <p:cNvGraphicFramePr/>
          <p:nvPr>
            <p:extLst/>
          </p:nvPr>
        </p:nvGraphicFramePr>
        <p:xfrm>
          <a:off x="395536" y="1916832"/>
          <a:ext cx="8748464" cy="383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49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100421"/>
            <a:ext cx="8748464" cy="857250"/>
          </a:xfrm>
        </p:spPr>
        <p:txBody>
          <a:bodyPr>
            <a:noAutofit/>
          </a:bodyPr>
          <a:lstStyle/>
          <a:p>
            <a:pPr algn="ctr"/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การกำหนดเกณฑ์การตัดสินคุณภาพของมาตรฐานภายใน </a:t>
            </a:r>
            <a:b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 </a:t>
            </a:r>
            <a:r>
              <a:rPr lang="en-US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 </a:t>
            </a:r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 คือ</a:t>
            </a: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407034076"/>
              </p:ext>
            </p:extLst>
          </p:nvPr>
        </p:nvGraphicFramePr>
        <p:xfrm>
          <a:off x="-108520" y="1340768"/>
          <a:ext cx="93610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36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4612291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7200" b="1" dirty="0">
                <a:solidFill>
                  <a:schemeClr val="bg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การพัฒนานวัตกรรม</a:t>
            </a:r>
          </a:p>
        </p:txBody>
      </p:sp>
      <p:pic>
        <p:nvPicPr>
          <p:cNvPr id="2050" name="Picture 2" descr="ผลการค้นหารูปภาพสำหรับ ตรา สป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583"/>
            <a:ext cx="1349816" cy="12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ผลการค้นหารูปภาพสำหรับ รูปภาพนวัตกรรม">
            <a:hlinkClick r:id="rId3"/>
            <a:extLst>
              <a:ext uri="{FF2B5EF4-FFF2-40B4-BE49-F238E27FC236}">
                <a16:creationId xmlns:a16="http://schemas.microsoft.com/office/drawing/2014/main" xmlns="" id="{E419F1E5-EAE5-4B49-B4F2-DAB5DCD7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8487"/>
            <a:ext cx="9144000" cy="42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5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/>
          <p:nvPr/>
        </p:nvPicPr>
        <p:blipFill rotWithShape="1">
          <a:blip r:embed="rId2"/>
          <a:srcRect l="7133" t="22581" r="25889" b="8602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574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13177" t="23011" r="25406" b="10108"/>
          <a:stretch/>
        </p:blipFill>
        <p:spPr bwMode="auto">
          <a:xfrm>
            <a:off x="0" y="-99392"/>
            <a:ext cx="9144000" cy="6768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619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74D5BDA-9790-4E9A-BED0-43E700AA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 </a:t>
            </a:r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&amp; </a:t>
            </a:r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แบบอย่างที่ดี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744F360-34BD-4981-8F4A-4340FA2FF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98" y="1408362"/>
            <a:ext cx="8778751" cy="4800600"/>
          </a:xfrm>
        </p:spPr>
        <p:txBody>
          <a:bodyPr/>
          <a:lstStyle/>
          <a:p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การปฏิบัติที่เป็นเลิศ (</a:t>
            </a:r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Practices)</a:t>
            </a:r>
            <a:endParaRPr lang="en-US" sz="4000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การบริหารสถานศึกษาให้มีคุณภาพและมีประสิทธิภาพอย่างยั่งยืน สถานศึกษาควรนำผลการปฏิบัติที่ประสบผลสำเร็จ                           วางแผนการยกระดับคุณภาพการศึกษาของสถานศึกษาให้มีความสำเร็จสูงยิ่งขึ้นจนเป็น</a:t>
            </a:r>
            <a:r>
              <a:rPr lang="th-TH" sz="40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การปฏิบัติที่ดี (</a:t>
            </a:r>
            <a:r>
              <a:rPr lang="en-US" sz="40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Good Practices) </a:t>
            </a:r>
            <a:endParaRPr lang="th-TH" sz="4000" b="1" u="sng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และพัฒนาสู่</a:t>
            </a:r>
            <a:r>
              <a:rPr lang="th-TH" sz="40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การปฏิบัติที่เป็นเลิศ (</a:t>
            </a:r>
            <a:r>
              <a:rPr lang="en-US" sz="40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Practices) </a:t>
            </a:r>
            <a:r>
              <a:rPr lang="th-TH" sz="40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 </a:t>
            </a:r>
            <a:r>
              <a:rPr lang="th-TH" sz="40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ของสถานศึกษา</a:t>
            </a:r>
            <a:endParaRPr lang="th-TH" sz="3600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1F15A78-2669-4160-806E-90EFD9C9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49BF1C17-96F3-4963-B66A-42D25FEE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706828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2207694-2684-467B-859C-AE7E2394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แนวปฏิบัติที่ดี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  (Best Practice)</a:t>
            </a:r>
            <a:endParaRPr lang="th-TH" sz="4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6149F26-4E42-418F-920F-0B59D1782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แนวปฏิบัติที่ดี</a:t>
            </a:r>
            <a:r>
              <a:rPr lang="en-US" sz="36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 (Best Practice) </a:t>
            </a:r>
            <a:r>
              <a:rPr lang="th-TH" sz="36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หมายถึง วิธีปฏิบัติ หรือขั้นตอนการปฏิบัติที่ทำให้องค์การประสบความสำเร็จหรือนำไปสู่ความ                เป็นเลิศตามเป้าหมาย เป็นที่ยอมรับในวงวิชาการหรือวิชาชีพ</a:t>
            </a:r>
            <a:r>
              <a:rPr lang="th-TH" sz="3600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นั้นๆ</a:t>
            </a:r>
            <a:r>
              <a:rPr lang="th-TH" sz="36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และมี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หลักฐานของความสำเร็จปรากฏชัดเจน </a:t>
            </a:r>
            <a:r>
              <a:rPr lang="th-TH" sz="36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มีการสรุปวิธีปฏิบัติ </a:t>
            </a:r>
            <a:r>
              <a:rPr lang="th-TH" sz="36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ขั้นตอนการปฏิบัติ </a:t>
            </a:r>
            <a:r>
              <a:rPr lang="th-TH" sz="36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ตลอดจนความรู้และประสบการณ์ ที่ได้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บันทึกเป็นเอกสาร</a:t>
            </a:r>
            <a:r>
              <a:rPr lang="th-TH" sz="36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เผยแพร่</a:t>
            </a:r>
            <a:r>
              <a:rPr lang="th-TH" sz="3600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ให้หน่วยงานภายในหรือภายนอกสามารถนำไปใช้ประโยชน์ได้</a:t>
            </a:r>
            <a:endParaRPr lang="en-US" sz="3600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0109142-7DFA-4A01-98CC-8D1F9A53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28D218A-45C6-4112-8151-75DE16BD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694321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BF7950B-5474-4D37-8713-1F48505F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17201"/>
            <a:ext cx="6096000" cy="883891"/>
          </a:xfrm>
        </p:spPr>
        <p:txBody>
          <a:bodyPr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แนวทางการพิจารณาการปฏิบัติที่เป็นเลิศ                        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Practices)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ข้อ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453BCD6-B4AA-40F5-9508-0AA62774E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 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ดำเนินการบรรลุผล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สอดคล้องกับปัญหา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ความคาดหวังของชุมชนหรือผู้ปกครองที่มีต่อสถานศึกษา หรือเป็น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วิธีปฏิบัติที่สร้างความพึงพอใจ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ให้กับทุกคนในสถานศึกษาได้</a:t>
            </a:r>
            <a:endParaRPr lang="en-US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2. มีกระบวนการนำไปใช้อย่างเป็นวงจร เห็นผลอย่างชัดเจนว่า เกิดคุณภาพสูงขึ้นอย่างต่อเนื่อง และมีหลักการหรือทฤษฎีรองรับในการปฏิบัติ</a:t>
            </a:r>
            <a:endParaRPr lang="en-US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3. อธิบายวิธีปฏิบัตินั้นได้ว่า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ทำอะไร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 (what) “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ทำอย่างไร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 (how)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ทำไมจึงทำ หรือ ทำไมจึงไม่ทำ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 (why)</a:t>
            </a: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ระบุปัจจัยสำคัญที่ก่อให้เกิดความสำเร็จที่ชัดเจนและมีการปฏิบัติที่ต่อเนื่องและยั่งยืน</a:t>
            </a:r>
            <a:endParaRPr lang="en-US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มีการเผยแพร่แล้วทั้งในและนอกโรงเรียน เป็นที่ยอมรับของสังคม</a:t>
            </a:r>
            <a:endParaRPr lang="en-US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76C71DE-7BE3-454E-A244-C433A9AE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B2F39D0-F1E3-4DFD-95E4-FC21EAB0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94815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786342B-C94B-4CFA-AE5B-5C539474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731" y="288131"/>
            <a:ext cx="6281737" cy="979488"/>
          </a:xfr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 “วิธีหรือแนวทางปฏิบัติที่เป็นเลิศ” 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0B7B41E-EB9D-40BD-B8AF-05BF47AB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8372"/>
            <a:ext cx="8627268" cy="5192712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เกริ่นนำ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</a:p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ลำดับขั้นตอน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	</a:t>
            </a:r>
          </a:p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ผลการดำเนินการ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บทเรียนที่ได้รับ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ปัจจัยความสำเร็จ</a:t>
            </a:r>
            <a:endParaRPr lang="en-US" sz="36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6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การเผยแพร่/การได้รับการยอมรับ และ/หรือรางวัลที่ได้รับ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th-TH" sz="36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7. </a:t>
            </a:r>
            <a:r>
              <a:rPr lang="th-TH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ภาคผนวก </a:t>
            </a:r>
            <a:r>
              <a:rPr lang="th-TH" sz="36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(ร่องรอย หลักฐาน ภาพถ่าย ชิ้นงาน ฯลฯ)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 algn="ctr">
              <a:buNone/>
            </a:pPr>
            <a:endParaRPr lang="th-TH" sz="44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44EDCB4-2BFB-4E7A-939E-56B7F06B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C0A29FA-48F9-4A25-B14A-87F386EB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142120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C2BADBF-418C-40C1-B669-06D1A253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0923ACBD-10DB-46FF-9394-B94B59CD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867328" cy="4800600"/>
          </a:xfrm>
        </p:spPr>
        <p:txBody>
          <a:bodyPr/>
          <a:lstStyle/>
          <a:p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 </a:t>
            </a:r>
            <a:r>
              <a:rPr lang="en-US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(Best Practice)</a:t>
            </a:r>
            <a:r>
              <a:rPr lang="en-US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</a:t>
            </a:r>
            <a:r>
              <a:rPr lang="th-TH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………………………………………………………….………………………………………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ประจำปีการศึกษา</a:t>
            </a:r>
            <a:r>
              <a:rPr lang="th-TH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</a:t>
            </a:r>
            <a:endParaRPr lang="en-US" sz="36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/>
              <a:t>    </a:t>
            </a:r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(อย่างน้อย ๓ ปีการศึกษา หรือมากกว่า)</a:t>
            </a:r>
            <a:endParaRPr lang="th-TH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9F2339B-B21C-4695-88FB-DD2C9E26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44C25D11-EB50-4A7D-845C-4989F6D4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485716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83FE26E-F348-4D5C-A0D0-46EA2598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F13B151-D6E3-4FA3-961A-B8EFBAB5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11" y="1403350"/>
            <a:ext cx="8382000" cy="4800600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เกริ่นนำ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กระบวนการ/วิธีการดำเนินงานในอดีต </a:t>
            </a:r>
          </a:p>
          <a:p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สภาพทั่วไป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ลักษณะสำคัญของวิธีหรือแนวทางปฏิบัติที่เป็นเลิศ 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วัตถุประสงค์ของวิธีหรือแนวทางปฏิบัติที่เป็นเลิศ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เป้าหมาย ตัวชี้วัดเชิงปริมาณและ/หรือตัวชี้วัด                           เชิงคุณภาพ 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100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FAA8EC6-B179-4D6F-9BC4-C3E7679B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CC5205F-81E0-48CF-BF7F-78244F2C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532301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CA7A4A1-09A3-4ABF-AD20-14E21E79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เกริ่นนำ</a:t>
            </a: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2B73B05-408D-4D1F-9BBE-FF339938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A4714F6-4A85-4E33-8F9B-B05BC8C3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9C881B3E-B413-437D-8E87-5D828FE4C419}"/>
              </a:ext>
            </a:extLst>
          </p:cNvPr>
          <p:cNvSpPr/>
          <p:nvPr/>
        </p:nvSpPr>
        <p:spPr>
          <a:xfrm>
            <a:off x="531132" y="2060848"/>
            <a:ext cx="8308068" cy="274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b="1" i="1" u="sng" dirty="0">
                <a:solidFill>
                  <a:schemeClr val="tx2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ข้อ</a:t>
            </a:r>
            <a:r>
              <a:rPr lang="th-TH" sz="4400" b="1" i="1" u="sng" dirty="0">
                <a:solidFill>
                  <a:schemeClr val="tx2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en-US" sz="3600" b="1" i="1" u="sng" dirty="0">
                <a:solidFill>
                  <a:schemeClr val="tx2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1</a:t>
            </a:r>
            <a:r>
              <a:rPr lang="th-TH" sz="3600" b="1" i="1" dirty="0">
                <a:solidFill>
                  <a:schemeClr val="tx2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บอกถึงสภาพที่เป็นอยู่ของโรงเรียนความต้องการพัฒนา หรือแก้ปัญหา  และเมื่อนำกระบวนการหรือวิธีหรือแนวทางปฏิบัติที่เป็นเลิศมาใช้ ทำให้เกิดผลสำเร็จอะไรบ้าง (การเขียนในส่วนนี้ ควรเขียนให้เร้าความสนใจ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)</a:t>
            </a:r>
            <a:endParaRPr lang="en-US" b="1" dirty="0">
              <a:solidFill>
                <a:schemeClr val="tx2"/>
              </a:solidFill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2095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EA75169-6FE6-49FC-A964-C9870443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F3A907D-4837-43E2-9431-8C3B028C3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ลำดับขั้นตอนการดำเนินกิจกรรมพัฒนา </a:t>
            </a:r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Flow Chart 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(แผนภูมิ) ของวิธีหรือแนวทางปฏิบัติที่เป็นเลิศ</a:t>
            </a:r>
            <a:endParaRPr lang="en-US" sz="4000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B420461-0857-4679-8431-2864438B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C3F6565-BCA4-46DB-8AA3-7382DA0B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719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การพัฒนานวัตกรรมทางการศึกษา</a:t>
            </a:r>
            <a: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4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7200" b="1" dirty="0">
              <a:latin typeface="TH SarabunIT๙" panose="020B0500040200020003" pitchFamily="34" charset="-34"/>
              <a:cs typeface="TH SarabunIT๙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6C1A40BF-5C77-4EF1-9CDD-95A7916B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867328" cy="4800600"/>
          </a:xfrm>
        </p:spPr>
        <p:txBody>
          <a:bodyPr/>
          <a:lstStyle/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(Innovation)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คือ ความคิด การกระทำ หรือวัตถุใหม่ๆ ซึ่งถูกรับรู้ว่าเป็นสิ่งใหม่ๆ ด้วยตัวบุคคลแต่ละคนหรือหน่วยอื่น ๆ ของการยอมรับในสังคม ดังนั้น นวัตกรรมอาจหมายถึงสิ่งใหม่ๆ ดังต่อไปนี้</a:t>
            </a:r>
            <a:endParaRPr lang="en-US" sz="36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สิ่งใหม่ที่ไม่เคยมีผู้ใดเคยทำมาก่อนเลย</a:t>
            </a:r>
            <a:endParaRPr lang="en-US" sz="36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สิ่งใหม่ที่เคยทำมาแล้วในอดีตแต่ได้มีการรื้อฟื้นขึ้นมาใหม่</a:t>
            </a:r>
            <a:endParaRPr lang="en-US" sz="36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สิ่งใหม่ที่มีการพัฒนามาจากของเก่าที่มีอยู่เดิม</a:t>
            </a:r>
            <a:endParaRPr lang="en-US" sz="36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1396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5517980-751E-4D7B-95DE-1B700D59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ลำดับขั้นตอน</a:t>
            </a:r>
            <a:endParaRPr lang="th-TH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60AAE270-EA65-40B1-86AA-67E7E4DDF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14" y="1403350"/>
            <a:ext cx="8382000" cy="4800600"/>
          </a:xfrm>
        </p:spPr>
        <p:txBody>
          <a:bodyPr/>
          <a:lstStyle/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ขั้นที่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(ระบุวิธีปฏิบัติ)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…………………………………………………………………………………………………………………</a:t>
            </a: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ขั้นที่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(ระบุวิธีปฏิบัติ)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………………………………………………………………………………………………………………</a:t>
            </a: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ขั้นที่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(ระบุวิธีปฏิบัติ)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…………………………………………………………………………………………………………………</a:t>
            </a: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ขั้นที่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(ระบุวิธีปฏิบัติ)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…………………………………………………………………………………………………………………</a:t>
            </a: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ขั้นที่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(ระบุวิธีปฏิบัติ)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…………………………………………………………………………………………………………………</a:t>
            </a:r>
          </a:p>
          <a:p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(หากมีมากกว่า 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 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ขั้นตอนสามารถระบุที่ปฏิบัติเพิ่มเติมได้)</a:t>
            </a:r>
            <a:endParaRPr lang="en-US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961B6D0-396A-4265-A765-1BEE8482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4299BF4-DB1D-46A5-B4D9-6DB5BD40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053317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29CE379-14F7-4F3B-805B-AFA20205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BE397765-D8AD-41D0-976D-9F4B2DA94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14829"/>
              </p:ext>
            </p:extLst>
          </p:nvPr>
        </p:nvGraphicFramePr>
        <p:xfrm>
          <a:off x="179512" y="1601160"/>
          <a:ext cx="8562727" cy="4122404"/>
        </p:xfrm>
        <a:graphic>
          <a:graphicData uri="http://schemas.openxmlformats.org/drawingml/2006/table">
            <a:tbl>
              <a:tblPr firstRow="1" firstCol="1" bandRow="1"/>
              <a:tblGrid>
                <a:gridCol w="8562727">
                  <a:extLst>
                    <a:ext uri="{9D8B030D-6E8A-4147-A177-3AD203B41FA5}">
                      <a16:colId xmlns:a16="http://schemas.microsoft.com/office/drawing/2014/main" xmlns="" val="2702272397"/>
                    </a:ext>
                  </a:extLst>
                </a:gridCol>
              </a:tblGrid>
              <a:tr h="72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8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ลำดับขั้นตอนกระบวนการ (เขียนเป็น </a:t>
                      </a:r>
                      <a:r>
                        <a:rPr lang="en-US" sz="28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Flow Chart)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374962"/>
                  </a:ext>
                </a:extLst>
              </a:tr>
              <a:tr h="3392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200" b="1" i="1" u="sng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ข้อ </a:t>
                      </a:r>
                      <a:r>
                        <a:rPr lang="en-US" sz="3200" b="1" i="1" u="sng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2</a:t>
                      </a:r>
                      <a:r>
                        <a:rPr lang="en-US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เป็นการนำเสนอแนวทางปฏิบัติที่เป็นเลิศ ครอบคลุม ทำอะไร (</a:t>
                      </a:r>
                      <a:r>
                        <a:rPr lang="en-US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what) </a:t>
                      </a:r>
                      <a:r>
                        <a:rPr lang="th-TH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ทำอย่างไร (</a:t>
                      </a:r>
                      <a:r>
                        <a:rPr lang="en-US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how</a:t>
                      </a:r>
                      <a:r>
                        <a:rPr lang="th-TH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) และ ทำไมจึงทำ (</a:t>
                      </a:r>
                      <a:r>
                        <a:rPr lang="en-US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why</a:t>
                      </a:r>
                      <a:r>
                        <a:rPr lang="th-TH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)   อาจเขียนเป็น </a:t>
                      </a:r>
                      <a:r>
                        <a:rPr lang="en-US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2  </a:t>
                      </a:r>
                      <a:r>
                        <a:rPr lang="th-TH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ส่วน                      ส่วนแรกคือ ขั้นตอนการดำเนินงาน ส่วนที่สอง คือ แผนภูมิของระบบงานที่ทำ  วิธีการและนวัตกรรมที่เป็น</a:t>
                      </a:r>
                      <a:r>
                        <a:rPr lang="en-US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Best Practice </a:t>
                      </a:r>
                      <a:r>
                        <a:rPr lang="th-TH" sz="32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หรือ อาจเขียนบอกเล่าขั้นตอนการดำเนินงานจนสำเร็จเป็นผลงานที่ดีเลิศเป็นความเรียงก็ได้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2464061"/>
                  </a:ext>
                </a:extLst>
              </a:tr>
            </a:tbl>
          </a:graphicData>
        </a:graphic>
      </p:graphicFrame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24A0A7C-75AE-45E5-B676-5328F00A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3741810-4C8C-45DF-8566-69D5E068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2062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CA410E0-35C4-489D-A03A-9C4B8C27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65126"/>
            <a:ext cx="6096000" cy="685800"/>
          </a:xfrm>
        </p:spPr>
        <p:txBody>
          <a:bodyPr/>
          <a:lstStyle/>
          <a:p>
            <a:pPr algn="ctr"/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ผลการดำเนินการ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B694FDD-CD47-4B4E-AD8C-28D08AC7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4000"/>
            <a:ext cx="8501063" cy="4800600"/>
          </a:xfrm>
        </p:spPr>
        <p:txBody>
          <a:bodyPr/>
          <a:lstStyle/>
          <a:p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ระบุผลการดำเนินงานตามเป้าหมาย-ตัวชี้วัดที่กำหนด                       ทั้งเชิงปริมาณ และ/หรือคุณภาพ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เมื่อดำเนินการตามขั้นตอนของ </a:t>
            </a:r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 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แล้วส่งผลต่อโรงเรียนอย่างไร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0A6B50F5-6A49-4BC6-9B81-4DECDBEB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96FC559-349F-4DC7-B1F4-7C356977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993123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E1BCB49-D220-4B18-9172-31085D0A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ผลการดำเนินการ</a:t>
            </a:r>
            <a:endParaRPr lang="th-TH" sz="4000" dirty="0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9A19BB19-7116-49DD-8750-C0DA04D38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426414"/>
              </p:ext>
            </p:extLst>
          </p:nvPr>
        </p:nvGraphicFramePr>
        <p:xfrm>
          <a:off x="564506" y="1772816"/>
          <a:ext cx="8274694" cy="3096344"/>
        </p:xfrm>
        <a:graphic>
          <a:graphicData uri="http://schemas.openxmlformats.org/drawingml/2006/table">
            <a:tbl>
              <a:tblPr firstRow="1" firstCol="1" bandRow="1"/>
              <a:tblGrid>
                <a:gridCol w="8274694">
                  <a:extLst>
                    <a:ext uri="{9D8B030D-6E8A-4147-A177-3AD203B41FA5}">
                      <a16:colId xmlns:a16="http://schemas.microsoft.com/office/drawing/2014/main" xmlns="" val="3521570897"/>
                    </a:ext>
                  </a:extLst>
                </a:gridCol>
              </a:tblGrid>
              <a:tr h="3096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600" b="1" i="1" u="sng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ข้อ</a:t>
                      </a:r>
                      <a:r>
                        <a:rPr lang="en-US" sz="3600" b="1" i="1" u="sng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3</a:t>
                      </a:r>
                      <a:r>
                        <a:rPr lang="en-US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ผลการ</a:t>
                      </a:r>
                      <a:r>
                        <a:rPr lang="th-TH" sz="3600" b="1" i="1" dirty="0" err="1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ดําเนินงาน</a:t>
                      </a:r>
                      <a:r>
                        <a:rPr lang="en-US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(</a:t>
                      </a:r>
                      <a:r>
                        <a:rPr lang="th-TH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ดีแค่ไหน</a:t>
                      </a:r>
                      <a:r>
                        <a:rPr lang="en-US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) </a:t>
                      </a:r>
                      <a:r>
                        <a:rPr lang="th-TH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ทั้งนี้ ควรเน้น ตัวชี้วัดสำคัญ</a:t>
                      </a:r>
                      <a:r>
                        <a:rPr lang="th-TH" sz="3600" b="1" i="1" dirty="0" err="1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ต่างๆ</a:t>
                      </a:r>
                      <a:r>
                        <a:rPr lang="th-TH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ที่แสดงให้เห็นแนวโน้มการเปลี่ยนแปลง ซึ่งอาจใช้แผนภูมิหรือกราฟ แสดงให้เห็นถึงการเปลี่ยนแปลง</a:t>
                      </a:r>
                      <a:r>
                        <a:rPr lang="th-TH" sz="3600" b="1" i="1" dirty="0" err="1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การดําเนินงาน</a:t>
                      </a:r>
                      <a:r>
                        <a:rPr lang="th-TH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                          จนเกิดผล</a:t>
                      </a:r>
                      <a:r>
                        <a:rPr lang="th-TH" sz="3600" b="1" i="1" dirty="0" err="1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สําเร็จ</a:t>
                      </a:r>
                      <a:r>
                        <a:rPr lang="th-TH" sz="36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 และอาจมีแผนงานในอนาคตด้วยก็ได้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377830"/>
                  </a:ext>
                </a:extLst>
              </a:tr>
            </a:tbl>
          </a:graphicData>
        </a:graphic>
      </p:graphicFrame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3347132-19DD-4508-9A9F-9FE0BA8A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F06840F-C4C6-4BB4-9123-2730AE71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837879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874AC28-A158-485B-A685-0800CE35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4.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บทเรียนที่ได้รับ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128C8C96-C417-4E29-9692-D0D9C8159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36551"/>
              </p:ext>
            </p:extLst>
          </p:nvPr>
        </p:nvGraphicFramePr>
        <p:xfrm>
          <a:off x="400615" y="1844824"/>
          <a:ext cx="8562727" cy="2033562"/>
        </p:xfrm>
        <a:graphic>
          <a:graphicData uri="http://schemas.openxmlformats.org/drawingml/2006/table">
            <a:tbl>
              <a:tblPr firstRow="1" firstCol="1" bandRow="1"/>
              <a:tblGrid>
                <a:gridCol w="8562727">
                  <a:extLst>
                    <a:ext uri="{9D8B030D-6E8A-4147-A177-3AD203B41FA5}">
                      <a16:colId xmlns:a16="http://schemas.microsoft.com/office/drawing/2014/main" xmlns="" val="3498917509"/>
                    </a:ext>
                  </a:extLst>
                </a:gridCol>
              </a:tblGrid>
              <a:tr h="203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4000" b="1" i="1" u="sng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ข้อ </a:t>
                      </a:r>
                      <a:r>
                        <a:rPr lang="en-US" sz="4000" b="1" i="1" u="sng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4</a:t>
                      </a:r>
                      <a:r>
                        <a:rPr lang="en-US" sz="40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4000" b="1" i="1" dirty="0">
                          <a:solidFill>
                            <a:schemeClr val="tx2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เป็นการสะท้อนให้เห็นว่าโรงเรียนได้เรียนรู้อะไรบ้าง จากการทำงานตามวิธีหรือแนวทางปฏิบัติที่เป็นเลิศนี้</a:t>
                      </a:r>
                      <a:endParaRPr lang="en-US" sz="3200" b="1" dirty="0">
                        <a:solidFill>
                          <a:schemeClr val="tx2"/>
                        </a:solidFill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2041069"/>
                  </a:ext>
                </a:extLst>
              </a:tr>
            </a:tbl>
          </a:graphicData>
        </a:graphic>
      </p:graphicFrame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5D2E863-958A-4F12-B335-B6074C65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4A619AD9-F84A-4CAD-9944-40410594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142410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9DE1E5D-2A97-4FD8-A38C-33821E06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5. 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ปัจจัยความสำเร็จ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0D688E1-FC4B-4D0E-A31D-B6506B6DF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4000"/>
            <a:ext cx="8501063" cy="4800600"/>
          </a:xfrm>
        </p:spPr>
        <p:txBody>
          <a:bodyPr/>
          <a:lstStyle/>
          <a:p>
            <a:r>
              <a:rPr lang="th-TH" sz="3200" b="1" i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</a:t>
            </a:r>
            <a:r>
              <a:rPr lang="en-US" sz="3200" b="1" i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en-US" sz="3200" b="1" i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i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กล่าวถึง สิ่งที่เป็น</a:t>
            </a:r>
            <a:r>
              <a:rPr lang="th-TH" sz="3200" b="1" i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เคล็ดลับ</a:t>
            </a:r>
            <a:r>
              <a:rPr lang="th-TH" sz="3200" b="1" i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ที่ทำให้การดำเนินงานประสบผลสำเร็จ รวมทั้ง</a:t>
            </a:r>
            <a:r>
              <a:rPr lang="th-TH" sz="3200" b="1" i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ข้อพึงระวัง</a:t>
            </a:r>
            <a:r>
              <a:rPr lang="th-TH" sz="3200" b="1" i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มีอะไรบ้าง  วิธีหรือแนวทางปฏิบัติที่เป็นเลิศ ถือว่าเป็นนวัตกรรมหรือองค์ความรู้ที่แสดงถึงรูปแบบ วิธีการที่ดีที่สุดในการดำเนินงานที่เกิดจากการปฏิบัติจริงมีการตรวจสอบและประเมินผลจนประสบความสำเร็จตามเป้าหมาย สามารถศึกษาเรียนรู้แนวคิดและ                    องค์ความรู้ของวิธีปฏิบัติที่เป็นเลิศ แล้วนำมาใช้ในการพัฒนาคุณภาพการศึกษาของโรงเรียน ได้อย่างมีประสิทธิภาพและสามารถพัฒนา                     การจัดการเรียนการสอนหรือการเรียนรู้ของนักเรียนให้มีมาตรฐานได้</a:t>
            </a:r>
            <a:endParaRPr lang="th-TH" sz="24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CAE5EA2-6D0C-4EC3-83DD-EB603A32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F954094-886F-4937-A540-E43FD0F5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465407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ADD6535-C1D4-4400-9366-B6CE0FD3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4563198-B1EB-42AD-A9C2-FE71D153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8692"/>
            <a:ext cx="9144000" cy="4800600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 การเผยแพร่/การได้รับการยอมรับ และ/หรือรางวัลที่ได้รับ</a:t>
            </a:r>
          </a:p>
          <a:p>
            <a:r>
              <a:rPr lang="th-TH" sz="4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7.  </a:t>
            </a:r>
            <a:r>
              <a:rPr lang="th-TH" sz="4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ภาคผนวก </a:t>
            </a:r>
            <a:r>
              <a:rPr lang="th-TH" sz="40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(ร่องรอย หลักฐาน ภาพถ่าย ชิ้นงาน ฯลฯ)</a:t>
            </a:r>
            <a:endParaRPr lang="th-TH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946FF45-6F2F-4176-8441-426212D9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A4DFF26A-867F-476A-AA38-2E69E976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964780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9302BD0-54AB-4BB1-9E4A-4AACDEB1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  </a:t>
            </a:r>
            <a:r>
              <a:rPr lang="en-US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BP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2E31E97-DAA6-4000-8C73-01855932F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sz="6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  </a:t>
            </a:r>
            <a:r>
              <a:rPr lang="en-US" sz="6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BP</a:t>
            </a:r>
            <a:endParaRPr lang="th-TH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1CD32C8-AD28-45FA-BA45-BA885EC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DB3C2B4-CE11-4091-8FC0-16C0506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15335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2AF35C7-C98C-4DCD-ABE8-9D8F6A08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Practices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โรงเรียนสมถวิล  หัวหิน</a:t>
            </a:r>
            <a:r>
              <a:rPr lang="en-US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E0E3578-D5FC-43D5-B574-0CDB78B5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88" y="1700641"/>
            <a:ext cx="8958263" cy="4921250"/>
          </a:xfrm>
        </p:spPr>
        <p:txBody>
          <a:bodyPr/>
          <a:lstStyle/>
          <a:p>
            <a:r>
              <a:rPr lang="th-TH" sz="40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ระดับการศึกษาปฐมวัย</a:t>
            </a:r>
            <a:endParaRPr lang="en-US" sz="4000" b="1" u="sng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</a:t>
            </a:r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Safety Kids</a:t>
            </a:r>
          </a:p>
          <a:p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กิจกรรม </a:t>
            </a:r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Project </a:t>
            </a:r>
            <a:r>
              <a:rPr lang="en-US" sz="40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Appoach</a:t>
            </a:r>
            <a:r>
              <a:rPr lang="en-US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เพื่อการพัฒนาทักษะ                      ทางวิทยาศาสตร์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40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สื่อสร้างสรรค์เพื่อการพัฒนาทักษะการคิด</a:t>
            </a:r>
            <a:endParaRPr lang="en-US" sz="4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524A890-9512-43CE-B899-1ADE2C91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0C0C267-803D-4E75-A1BA-9D4D2DAE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050580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2AF35C7-C98C-4DCD-ABE8-9D8F6A08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Best Practices 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โรงเรียนสมถวิลหัวหิน</a:t>
            </a:r>
            <a:r>
              <a:rPr lang="en-US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E0E3578-D5FC-43D5-B574-0CDB78B5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13" y="1403350"/>
            <a:ext cx="8966576" cy="4921250"/>
          </a:xfrm>
        </p:spPr>
        <p:txBody>
          <a:bodyPr/>
          <a:lstStyle/>
          <a:p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ระดับการศึกษาขั้นพื้นฐาน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</a:t>
            </a:r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 Can Do ICT.</a:t>
            </a:r>
          </a:p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2.S.E.C. </a:t>
            </a:r>
            <a:r>
              <a:rPr lang="en-US" sz="32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Somtawin</a:t>
            </a:r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ดนตรีเพื่อการพัฒนาทักษะชีวิต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4.การสวดมนต์เพื่อพัฒนาสติ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5.การบริหารจัดการคุณภาพสถานศึกษาโดยใช้ระบบสาสรสนเทศโปรแกรม </a:t>
            </a:r>
            <a:r>
              <a:rPr lang="en-US" sz="3200" b="1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Infopro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กระบวนการจัดการเรียนการสอนแบบบูรณาการเชื่อมโยงหลักสูตรท้องถิ่น (หัวหินของเรา)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524A890-9512-43CE-B899-1ADE2C91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0C0C267-803D-4E75-A1BA-9D4D2DAE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0981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CC71969-41C3-4726-8479-0E38D418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หลักการพัฒนานวัตกรรมทางการศึกษา</a:t>
            </a: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1BBF91B-12C2-4744-B206-C506E2F0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1. </a:t>
            </a:r>
            <a:r>
              <a:rPr lang="th-TH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การระบุปัญหา</a:t>
            </a:r>
            <a:r>
              <a:rPr lang="en-US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(Problem)</a:t>
            </a:r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ความคิดในการพัฒนานวัตกรรมนั้น ส่วนใหญ่จะเริ่มจากการมองเห็นปัญหา และต้องการแก้ไขปัญหานั้นให้ประสบความสำเร็จอย่างมีคุณภาพ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en-US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2.  </a:t>
            </a:r>
            <a:r>
              <a:rPr lang="th-TH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การกำหนดจุดมุ่งหมาย</a:t>
            </a:r>
            <a:r>
              <a:rPr lang="en-US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(Objective)</a:t>
            </a:r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เมื่อกำหนดปัญหาแล้วก็กำหนดจุดมุ่งหมายเพื่อจัดทำหรือพัฒนานวัตกรรมให้มีคุณสมบัติ หรือลักษณะตรงตามจุดมุ่งหมายที่กำหนดไว</a:t>
            </a:r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h</a:t>
            </a:r>
          </a:p>
          <a:p>
            <a:r>
              <a:rPr lang="en-US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3.  </a:t>
            </a:r>
            <a:r>
              <a:rPr lang="th-TH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การศึกษาข้อจำกัด</a:t>
            </a:r>
            <a:r>
              <a:rPr lang="th-TH" sz="3200" b="1" u="sng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ต่างๆ</a:t>
            </a:r>
            <a:r>
              <a:rPr lang="en-US" sz="32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(Constraints)</a:t>
            </a:r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ผู้พัฒนานวัตกรรมทางด้านการเรียนการสอนต้องศึกษาข้อมูลของปัญหาและข้อจำกัดที่จะใช้นวัตกรรมนั้น เพื่อประโยชน์ในการนำไปใช้ได้จริง</a:t>
            </a:r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/>
              <a:t>           </a:t>
            </a:r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AB7DC9A-3A9D-4170-8E5A-1D217CE0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B90E215-EF46-4449-AEB4-D67DBECC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151587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E4B463A-855C-4DEB-898E-EA5C593B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xmlns="" id="{CB2C30EE-E3DE-4147-BF6A-614CAD78E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7" y="0"/>
            <a:ext cx="9144000" cy="6858000"/>
          </a:xfrm>
        </p:spPr>
      </p:pic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20F9EC1-F675-44EB-9E58-7ECA6D0B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E22792B-D6AD-4510-B5C3-2305A1C2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60607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DB23073-0D8E-46DC-B5D3-F92BB770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หลักการพัฒนานวัตกรรมทางการศึกษา</a:t>
            </a:r>
            <a:endParaRPr lang="th-TH" sz="4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04225C6-C0BB-4624-A88C-A66450E9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4000"/>
            <a:ext cx="8501063" cy="4800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การประดิษฐ์คิดค้นนวัตกรรม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(Innovation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 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ผู้จัดทำหรือพัฒนานวัตกรรม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จะต้องมีความรู้ ประสบการณ์ ความริเริ่มสร้างสรรค์ ซึ่งอาจนำของเก่ามาปรับปรุง ดัดแปลง เพื่อใช้ในการแก้ปัญหาและทำให้มีประสิทธิภาพมากขึ้น หรืออาจคิดค้นขึ้นมาใหม่ทั้งหมด นวัตกรรมทางการศึกษามีรูปแบบแตกต่างกัน ขึ้นอยู่กับลักษณะปัญหาหรือวัตถุประสงค์ของนวัตกรรมนั้น เช่นอาจมีลักษณะเป็นแนวคิด หลักการ แนวทาง ระบบ รูปแบบ วิธีการ กระบวนการ เทคนิค หรือสิ่งประดิษฐ์ และเทคโนโลยี เป็นต้น</a:t>
            </a:r>
            <a:endParaRPr lang="en-US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การทดลองใช้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(Experimentation)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เมื่อคิดค้นหรือประดิษฐ์นวัตกรรมทางการศึกษาแล้ว ต้องทดลองนวัตกรรม ซึ่งเป็นสิ่งจำเป็นเพื่อเป็นการประเมินผลและปรับปรุงแก้ไขผลการทดลองจะทำให้ได้ข้อมูลนำมาใช้ในการปรับปรุงและพัฒนานวัตกรรมต่อไป ถ้าหากมีการทดลองใช้นวัตกรรมหลายครั้งก็ย่อมมีความมั่นใจในประสิทธิภาพของนวัตกรรมนั้น</a:t>
            </a:r>
            <a:r>
              <a:rPr lang="en-US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en-US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38038E1-27CD-404A-9DC5-A54F8D1F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F019BBA-C31F-4F38-A8CF-681F47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28488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00AE3F2-06A1-4AD1-BDC8-2A4CE4C3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หลักการพัฒนานวัตกรรมทาง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118EB88-6D46-4A3E-966E-32E4BFB5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6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</a:t>
            </a:r>
            <a:r>
              <a:rPr lang="th-TH" sz="36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การเผยแพร่</a:t>
            </a:r>
            <a:r>
              <a:rPr lang="en-US" sz="3600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(Dissemination) 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เมื่อมั่นใจนวัตกรรมที่สร้างขึ้นมีประสิทธิภาพ แล้วก็สามารถนำไปเผยแพร่ให้เป็นที่รู้จัก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สรุปการพัฒนานวัตกรรมทางการศึกษา </a:t>
            </a:r>
            <a:endParaRPr lang="en-US" sz="36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1. 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การระบุปัญหา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(Problem) </a:t>
            </a:r>
          </a:p>
          <a:p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2.  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การกำหนดจุดมุ่งหมาย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(Objective) </a:t>
            </a:r>
          </a:p>
          <a:p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3.  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การศึกษาข้อจำกัด</a:t>
            </a:r>
            <a:r>
              <a:rPr lang="th-TH" b="1" u="sng" dirty="0" err="1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ต่างๆ</a:t>
            </a:r>
            <a:endParaRPr lang="en-US" b="1" u="sng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4. 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การประดิษฐ์คิดค้นนวัตกรรม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(Innovation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การทดลองใช้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(Experimentation)</a:t>
            </a:r>
            <a:r>
              <a:rPr lang="en-US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endParaRPr lang="en-US" b="1" u="sng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</a:t>
            </a:r>
            <a:r>
              <a:rPr lang="th-TH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การเผยแพร่</a:t>
            </a:r>
            <a:r>
              <a:rPr lang="en-US" b="1" u="sng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(Dissemination)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00ED3E7-AB9C-4AFF-B522-310CE97E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7BD5808-0370-403F-B10A-2D35A794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653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D13808C-1130-46AB-8697-D6756607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การประกันคุณภาพการศึกษา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&amp;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67430A1-E486-49FF-8081-12FAEF80D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นวัตกรรมด้านผู้เรียน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นวัตกรรมด้านการบริหารจัดการ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นวัตกรรมด้านครูผู้สอน</a:t>
            </a:r>
          </a:p>
          <a:p>
            <a:endParaRPr lang="th-TH" sz="20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7DA391C-4E72-4E03-A711-5E27B625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87FF6C3-2A21-4FCC-86BA-6A37D3DE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08112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D978859-FF2C-436A-AD31-EC4D6FB4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นวัตกรรมที่นำมาใช้ในทางการศึกษา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B6B18D5-5714-4DF1-AF9C-9DBA8B76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นวัตกรรมด้านสื่อการสอน  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2) 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นวัตกรรมด้านวิธีการจัดการเรียนการสอน 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3) 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นวัตกรรมทางด้านหลักสูตร 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4)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นวัตกรรมด้านการวัดและการประเมินผล  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5) </a:t>
            </a:r>
            <a:r>
              <a:rPr lang="th-TH" sz="3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นวัตกรรมด้านการบริหารจัดการ</a:t>
            </a:r>
            <a:endParaRPr lang="en-US" sz="3200" b="1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4700A55-EBD1-440E-834C-433FD7A2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57E16CF-B769-4637-BEE7-1181353D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42086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20BDD9A-8516-4CE3-9142-7FE6476E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กระบวนการการสร้างและพัฒนานวัตกรรม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5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C55D8422-03D9-4A0C-8A61-2FCE1998C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ขั้นตอนที่ 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การศึกษาเอกสาร แนวคิด หลักการ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ขั้นตอนที่ 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การเลือกและการวางแผนสร้างนวัตกรรม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ขั้นตอนที่ 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สร้างและพัฒนานวัตกรรม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ขั้นตอนที่ 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การหาประสิทธิภาพของนวัตกรรม</a:t>
            </a:r>
          </a:p>
          <a:p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ขั้นตอนที่ </a:t>
            </a:r>
            <a:r>
              <a:rPr lang="en-US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 </a:t>
            </a:r>
            <a:r>
              <a:rPr lang="th-TH" sz="36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ปรับปรุงนวัตกรรม</a:t>
            </a:r>
            <a:endParaRPr lang="th-TH" dirty="0">
              <a:solidFill>
                <a:schemeClr val="tx2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6E5C393-7516-4BFC-BA03-9999D66A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5B4E30C-C2E0-4A6E-9545-CC30DB60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199496134"/>
      </p:ext>
    </p:extLst>
  </p:cSld>
  <p:clrMapOvr>
    <a:masterClrMapping/>
  </p:clrMapOvr>
</p:sld>
</file>

<file path=ppt/theme/theme1.xml><?xml version="1.0" encoding="utf-8"?>
<a:theme xmlns:a="http://schemas.openxmlformats.org/drawingml/2006/main" name="035TGp_edu_com_bl_v2">
  <a:themeElements>
    <a:clrScheme name="Default Design 1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72B143"/>
      </a:accent1>
      <a:accent2>
        <a:srgbClr val="0099CC"/>
      </a:accent2>
      <a:accent3>
        <a:srgbClr val="FFFFFF"/>
      </a:accent3>
      <a:accent4>
        <a:srgbClr val="174578"/>
      </a:accent4>
      <a:accent5>
        <a:srgbClr val="BCD5B0"/>
      </a:accent5>
      <a:accent6>
        <a:srgbClr val="008AB9"/>
      </a:accent6>
      <a:hlink>
        <a:srgbClr val="FF7C80"/>
      </a:hlink>
      <a:folHlink>
        <a:srgbClr val="96969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72B143"/>
        </a:accent1>
        <a:accent2>
          <a:srgbClr val="0099CC"/>
        </a:accent2>
        <a:accent3>
          <a:srgbClr val="FFFFFF"/>
        </a:accent3>
        <a:accent4>
          <a:srgbClr val="174578"/>
        </a:accent4>
        <a:accent5>
          <a:srgbClr val="BCD5B0"/>
        </a:accent5>
        <a:accent6>
          <a:srgbClr val="008AB9"/>
        </a:accent6>
        <a:hlink>
          <a:srgbClr val="FF7C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E2787"/>
        </a:dk1>
        <a:lt1>
          <a:srgbClr val="FFFFFF"/>
        </a:lt1>
        <a:dk2>
          <a:srgbClr val="000000"/>
        </a:dk2>
        <a:lt2>
          <a:srgbClr val="D6E1E2"/>
        </a:lt2>
        <a:accent1>
          <a:srgbClr val="5C3DCD"/>
        </a:accent1>
        <a:accent2>
          <a:srgbClr val="6699FF"/>
        </a:accent2>
        <a:accent3>
          <a:srgbClr val="FFFFFF"/>
        </a:accent3>
        <a:accent4>
          <a:srgbClr val="342072"/>
        </a:accent4>
        <a:accent5>
          <a:srgbClr val="B5AFE3"/>
        </a:accent5>
        <a:accent6>
          <a:srgbClr val="5C8AE7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3F97D3"/>
        </a:accent1>
        <a:accent2>
          <a:srgbClr val="83C35F"/>
        </a:accent2>
        <a:accent3>
          <a:srgbClr val="FFFFFF"/>
        </a:accent3>
        <a:accent4>
          <a:srgbClr val="565682"/>
        </a:accent4>
        <a:accent5>
          <a:srgbClr val="AFC9E6"/>
        </a:accent5>
        <a:accent6>
          <a:srgbClr val="76B055"/>
        </a:accent6>
        <a:hlink>
          <a:srgbClr val="C870D4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1177</Words>
  <Application>Microsoft Office PowerPoint</Application>
  <PresentationFormat>นำเสนอทางหน้าจอ (4:3)</PresentationFormat>
  <Paragraphs>184</Paragraphs>
  <Slides>40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2" baseType="lpstr">
      <vt:lpstr>035TGp_edu_com_bl_v2</vt:lpstr>
      <vt:lpstr>Image</vt:lpstr>
      <vt:lpstr>นางอภิวันทน์  พินทอง  ศึกษานิเทศก์ชำนาญการพิเศษ สำนักงานศึกษาธิการจังหวัดประจวบคีรีขันธ์</vt:lpstr>
      <vt:lpstr>งานนำเสนอ PowerPoint</vt:lpstr>
      <vt:lpstr>  การพัฒนานวัตกรรมทางการศึกษา </vt:lpstr>
      <vt:lpstr> หลักการพัฒนานวัตกรรมทางการศึกษา </vt:lpstr>
      <vt:lpstr>หลักการพัฒนานวัตกรรมทางการศึกษา</vt:lpstr>
      <vt:lpstr>หลักการพัฒนานวัตกรรมทางการศึกษา</vt:lpstr>
      <vt:lpstr>การประกันคุณภาพการศึกษา &amp; การพัฒนานวัตกรรม</vt:lpstr>
      <vt:lpstr>นวัตกรรมที่นำมาใช้ในทางการศึกษา</vt:lpstr>
      <vt:lpstr>กระบวนการการสร้างและพัฒนานวัตกรรม 5 ขั้นตอน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มาตรฐานการศึกษาระดับการศึกษาขั้นพื้นฐาน</vt:lpstr>
      <vt:lpstr>มาตรฐานการศึกษาระดับปฐมวัย</vt:lpstr>
      <vt:lpstr>การกำหนดเกณฑ์การตัดสินคุณภาพของมาตรฐานภายใน  มี 5 ระดับ คือ</vt:lpstr>
      <vt:lpstr>งานนำเสนอ PowerPoint</vt:lpstr>
      <vt:lpstr>งานนำเสนอ PowerPoint</vt:lpstr>
      <vt:lpstr>นวัตกรรม &amp; แบบอย่างที่ดี </vt:lpstr>
      <vt:lpstr>แนวปฏิบัติที่ดี  (Best Practice)</vt:lpstr>
      <vt:lpstr>แนวทางการพิจารณาการปฏิบัติที่เป็นเลิศ                        (Best Practices) 5 ข้อ </vt:lpstr>
      <vt:lpstr>แบบรายงาน “วิธีหรือแนวทางปฏิบัติที่เป็นเลิศ”  </vt:lpstr>
      <vt:lpstr>งานนำเสนอ PowerPoint</vt:lpstr>
      <vt:lpstr>งานนำเสนอ PowerPoint</vt:lpstr>
      <vt:lpstr> 1. เกริ่นนำ </vt:lpstr>
      <vt:lpstr>งานนำเสนอ PowerPoint</vt:lpstr>
      <vt:lpstr>2. ลำดับขั้นตอน</vt:lpstr>
      <vt:lpstr>งานนำเสนอ PowerPoint</vt:lpstr>
      <vt:lpstr>3.  ผลการดำเนินการ  </vt:lpstr>
      <vt:lpstr>3.  ผลการดำเนินการ</vt:lpstr>
      <vt:lpstr> 4. บทเรียนที่ได้รับ  </vt:lpstr>
      <vt:lpstr> 5.  ปัจจัยความสำเร็จ </vt:lpstr>
      <vt:lpstr>งานนำเสนอ PowerPoint</vt:lpstr>
      <vt:lpstr>ตัวอย่าง  BP</vt:lpstr>
      <vt:lpstr> Best Practices โรงเรียนสมถวิล  หัวหิน </vt:lpstr>
      <vt:lpstr> Best Practices โรงเรียนสมถวิลหัวหิน 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</dc:creator>
  <cp:lastModifiedBy>ADMIN</cp:lastModifiedBy>
  <cp:revision>173</cp:revision>
  <dcterms:created xsi:type="dcterms:W3CDTF">2013-07-03T21:58:57Z</dcterms:created>
  <dcterms:modified xsi:type="dcterms:W3CDTF">2019-05-08T02:01:19Z</dcterms:modified>
</cp:coreProperties>
</file>